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261" r:id="rId4"/>
    <p:sldId id="262" r:id="rId5"/>
    <p:sldId id="263" r:id="rId6"/>
    <p:sldId id="264" r:id="rId7"/>
    <p:sldId id="265" r:id="rId8"/>
    <p:sldId id="266" r:id="rId9"/>
    <p:sldId id="267" r:id="rId10"/>
    <p:sldId id="268" r:id="rId11"/>
    <p:sldId id="269" r:id="rId12"/>
    <p:sldId id="270" r:id="rId13"/>
    <p:sldId id="300" r:id="rId14"/>
    <p:sldId id="297" r:id="rId15"/>
    <p:sldId id="298" r:id="rId16"/>
    <p:sldId id="291" r:id="rId17"/>
    <p:sldId id="292" r:id="rId18"/>
    <p:sldId id="306" r:id="rId19"/>
    <p:sldId id="293" r:id="rId20"/>
    <p:sldId id="301" r:id="rId21"/>
    <p:sldId id="302" r:id="rId22"/>
    <p:sldId id="294" r:id="rId23"/>
    <p:sldId id="29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84F947-B737-49AE-A3D2-052EC0CD36BB}"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158159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4F947-B737-49AE-A3D2-052EC0CD36BB}"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82248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4F947-B737-49AE-A3D2-052EC0CD36BB}"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390117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4F947-B737-49AE-A3D2-052EC0CD36BB}"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134169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4F947-B737-49AE-A3D2-052EC0CD36BB}"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130857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84F947-B737-49AE-A3D2-052EC0CD36BB}"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197391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84F947-B737-49AE-A3D2-052EC0CD36BB}"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21010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84F947-B737-49AE-A3D2-052EC0CD36BB}"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125326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4F947-B737-49AE-A3D2-052EC0CD36BB}"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345859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4F947-B737-49AE-A3D2-052EC0CD36BB}"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2548153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4F947-B737-49AE-A3D2-052EC0CD36BB}"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AC604-76ED-4292-B034-E20548A2F31B}" type="slidenum">
              <a:rPr lang="en-US" smtClean="0"/>
              <a:t>‹#›</a:t>
            </a:fld>
            <a:endParaRPr lang="en-US"/>
          </a:p>
        </p:txBody>
      </p:sp>
    </p:spTree>
    <p:extLst>
      <p:ext uri="{BB962C8B-B14F-4D97-AF65-F5344CB8AC3E}">
        <p14:creationId xmlns:p14="http://schemas.microsoft.com/office/powerpoint/2010/main" val="2395521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4F947-B737-49AE-A3D2-052EC0CD36BB}" type="datetimeFigureOut">
              <a:rPr lang="en-US" smtClean="0"/>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AC604-76ED-4292-B034-E20548A2F31B}" type="slidenum">
              <a:rPr lang="en-US" smtClean="0"/>
              <a:t>‹#›</a:t>
            </a:fld>
            <a:endParaRPr lang="en-US"/>
          </a:p>
        </p:txBody>
      </p:sp>
    </p:spTree>
    <p:extLst>
      <p:ext uri="{BB962C8B-B14F-4D97-AF65-F5344CB8AC3E}">
        <p14:creationId xmlns:p14="http://schemas.microsoft.com/office/powerpoint/2010/main" val="181090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Chain surveying can be used when the area to be surveyed is comparatively small and is fairly flat. but when the area is large undulated and crowded with many details triangulation is not possible. In such area method of traversing is adopted. </a:t>
            </a:r>
          </a:p>
          <a:p>
            <a:endParaRPr lang="en-US" dirty="0"/>
          </a:p>
          <a:p>
            <a:endParaRPr lang="en-US" dirty="0"/>
          </a:p>
        </p:txBody>
      </p:sp>
      <p:sp>
        <p:nvSpPr>
          <p:cNvPr id="4" name="Rectangle 3"/>
          <p:cNvSpPr/>
          <p:nvPr/>
        </p:nvSpPr>
        <p:spPr>
          <a:xfrm>
            <a:off x="3276600" y="457200"/>
            <a:ext cx="2965107" cy="584775"/>
          </a:xfrm>
          <a:prstGeom prst="rect">
            <a:avLst/>
          </a:prstGeom>
        </p:spPr>
        <p:txBody>
          <a:bodyPr wrap="none">
            <a:spAutoFit/>
          </a:bodyPr>
          <a:lstStyle/>
          <a:p>
            <a:r>
              <a:rPr lang="en-US" sz="3200" b="1" dirty="0"/>
              <a:t>Chain surveying </a:t>
            </a:r>
          </a:p>
        </p:txBody>
      </p:sp>
    </p:spTree>
    <p:extLst>
      <p:ext uri="{BB962C8B-B14F-4D97-AF65-F5344CB8AC3E}">
        <p14:creationId xmlns:p14="http://schemas.microsoft.com/office/powerpoint/2010/main" val="3629698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79136" y="648723"/>
            <a:ext cx="1730862" cy="47767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720846" y="466470"/>
            <a:ext cx="1703070" cy="696595"/>
          </a:xfrm>
          <a:prstGeom prst="rect">
            <a:avLst/>
          </a:prstGeom>
        </p:spPr>
        <p:txBody>
          <a:bodyPr vert="horz" wrap="square" lIns="0" tIns="13335" rIns="0" bIns="0" rtlCol="0">
            <a:spAutoFit/>
          </a:bodyPr>
          <a:lstStyle/>
          <a:p>
            <a:pPr marL="12700">
              <a:lnSpc>
                <a:spcPct val="100000"/>
              </a:lnSpc>
              <a:spcBef>
                <a:spcPts val="105"/>
              </a:spcBef>
            </a:pPr>
            <a:r>
              <a:rPr dirty="0"/>
              <a:t>Offsets</a:t>
            </a:r>
          </a:p>
        </p:txBody>
      </p:sp>
      <p:sp>
        <p:nvSpPr>
          <p:cNvPr id="4" name="object 4"/>
          <p:cNvSpPr/>
          <p:nvPr/>
        </p:nvSpPr>
        <p:spPr>
          <a:xfrm>
            <a:off x="457962" y="1600961"/>
            <a:ext cx="8229600" cy="4526280"/>
          </a:xfrm>
          <a:custGeom>
            <a:avLst/>
            <a:gdLst/>
            <a:ahLst/>
            <a:cxnLst/>
            <a:rect l="l" t="t" r="r" b="b"/>
            <a:pathLst>
              <a:path w="8229600" h="4526280">
                <a:moveTo>
                  <a:pt x="0" y="4526280"/>
                </a:moveTo>
                <a:lnTo>
                  <a:pt x="8229600" y="4526280"/>
                </a:lnTo>
                <a:lnTo>
                  <a:pt x="8229600" y="0"/>
                </a:lnTo>
                <a:lnTo>
                  <a:pt x="0" y="0"/>
                </a:lnTo>
                <a:lnTo>
                  <a:pt x="0" y="4526280"/>
                </a:lnTo>
                <a:close/>
              </a:path>
            </a:pathLst>
          </a:custGeom>
          <a:ln w="25908">
            <a:solidFill>
              <a:srgbClr val="000000"/>
            </a:solidFill>
          </a:ln>
        </p:spPr>
        <p:txBody>
          <a:bodyPr wrap="square" lIns="0" tIns="0" rIns="0" bIns="0" rtlCol="0"/>
          <a:lstStyle/>
          <a:p>
            <a:endParaRPr/>
          </a:p>
        </p:txBody>
      </p:sp>
      <p:sp>
        <p:nvSpPr>
          <p:cNvPr id="5" name="object 5"/>
          <p:cNvSpPr txBox="1"/>
          <p:nvPr/>
        </p:nvSpPr>
        <p:spPr>
          <a:xfrm>
            <a:off x="535940" y="1619452"/>
            <a:ext cx="2588260" cy="514350"/>
          </a:xfrm>
          <a:prstGeom prst="rect">
            <a:avLst/>
          </a:prstGeom>
        </p:spPr>
        <p:txBody>
          <a:bodyPr vert="horz" wrap="square" lIns="0" tIns="13335" rIns="0" bIns="0" rtlCol="0">
            <a:spAutoFit/>
          </a:bodyPr>
          <a:lstStyle/>
          <a:p>
            <a:pPr marL="12700">
              <a:lnSpc>
                <a:spcPct val="100000"/>
              </a:lnSpc>
              <a:spcBef>
                <a:spcPts val="105"/>
              </a:spcBef>
            </a:pPr>
            <a:r>
              <a:rPr sz="3200" b="1" spc="-5" dirty="0">
                <a:latin typeface="Times New Roman"/>
                <a:cs typeface="Times New Roman"/>
              </a:rPr>
              <a:t>Oblique</a:t>
            </a:r>
            <a:r>
              <a:rPr sz="3200" b="1" spc="-70" dirty="0">
                <a:latin typeface="Times New Roman"/>
                <a:cs typeface="Times New Roman"/>
              </a:rPr>
              <a:t> </a:t>
            </a:r>
            <a:r>
              <a:rPr sz="3200" b="1" dirty="0">
                <a:latin typeface="Times New Roman"/>
                <a:cs typeface="Times New Roman"/>
              </a:rPr>
              <a:t>Offset</a:t>
            </a:r>
            <a:endParaRPr sz="3200">
              <a:latin typeface="Times New Roman"/>
              <a:cs typeface="Times New Roman"/>
            </a:endParaRPr>
          </a:p>
        </p:txBody>
      </p:sp>
      <p:sp>
        <p:nvSpPr>
          <p:cNvPr id="6" name="object 6"/>
          <p:cNvSpPr txBox="1"/>
          <p:nvPr/>
        </p:nvSpPr>
        <p:spPr>
          <a:xfrm>
            <a:off x="535940" y="2205355"/>
            <a:ext cx="7006590" cy="513715"/>
          </a:xfrm>
          <a:prstGeom prst="rect">
            <a:avLst/>
          </a:prstGeom>
        </p:spPr>
        <p:txBody>
          <a:bodyPr vert="horz" wrap="square" lIns="0" tIns="13335" rIns="0" bIns="0" rtlCol="0">
            <a:spAutoFit/>
          </a:bodyPr>
          <a:lstStyle/>
          <a:p>
            <a:pPr marL="355600" indent="-342900">
              <a:lnSpc>
                <a:spcPct val="100000"/>
              </a:lnSpc>
              <a:spcBef>
                <a:spcPts val="105"/>
              </a:spcBef>
              <a:buFont typeface="Arial"/>
              <a:buChar char="•"/>
              <a:tabLst>
                <a:tab pos="354965" algn="l"/>
                <a:tab pos="355600" algn="l"/>
                <a:tab pos="2030095" algn="l"/>
                <a:tab pos="3729990" algn="l"/>
                <a:tab pos="4366895" algn="l"/>
                <a:tab pos="5863590" algn="l"/>
              </a:tabLst>
            </a:pPr>
            <a:r>
              <a:rPr sz="3200" dirty="0">
                <a:latin typeface="Times New Roman"/>
                <a:cs typeface="Times New Roman"/>
              </a:rPr>
              <a:t>O</a:t>
            </a:r>
            <a:r>
              <a:rPr sz="3200" spc="5" dirty="0">
                <a:latin typeface="Times New Roman"/>
                <a:cs typeface="Times New Roman"/>
              </a:rPr>
              <a:t>b</a:t>
            </a:r>
            <a:r>
              <a:rPr sz="3200" dirty="0">
                <a:latin typeface="Times New Roman"/>
                <a:cs typeface="Times New Roman"/>
              </a:rPr>
              <a:t>l</a:t>
            </a:r>
            <a:r>
              <a:rPr sz="3200" spc="-20" dirty="0">
                <a:latin typeface="Times New Roman"/>
                <a:cs typeface="Times New Roman"/>
              </a:rPr>
              <a:t>i</a:t>
            </a:r>
            <a:r>
              <a:rPr sz="3200" dirty="0">
                <a:latin typeface="Times New Roman"/>
                <a:cs typeface="Times New Roman"/>
              </a:rPr>
              <a:t>que	distance	</a:t>
            </a:r>
            <a:r>
              <a:rPr sz="3200" spc="-5" dirty="0">
                <a:latin typeface="Times New Roman"/>
                <a:cs typeface="Times New Roman"/>
              </a:rPr>
              <a:t>i</a:t>
            </a:r>
            <a:r>
              <a:rPr sz="3200" dirty="0">
                <a:latin typeface="Times New Roman"/>
                <a:cs typeface="Times New Roman"/>
              </a:rPr>
              <a:t>s	alw</a:t>
            </a:r>
            <a:r>
              <a:rPr sz="3200" spc="5" dirty="0">
                <a:latin typeface="Times New Roman"/>
                <a:cs typeface="Times New Roman"/>
              </a:rPr>
              <a:t>a</a:t>
            </a:r>
            <a:r>
              <a:rPr sz="3200" dirty="0">
                <a:latin typeface="Times New Roman"/>
                <a:cs typeface="Times New Roman"/>
              </a:rPr>
              <a:t>ys	greater</a:t>
            </a:r>
            <a:endParaRPr sz="3200">
              <a:latin typeface="Times New Roman"/>
              <a:cs typeface="Times New Roman"/>
            </a:endParaRPr>
          </a:p>
        </p:txBody>
      </p:sp>
      <p:sp>
        <p:nvSpPr>
          <p:cNvPr id="7" name="object 7"/>
          <p:cNvSpPr txBox="1"/>
          <p:nvPr/>
        </p:nvSpPr>
        <p:spPr>
          <a:xfrm>
            <a:off x="878839" y="2693035"/>
            <a:ext cx="6418580" cy="513715"/>
          </a:xfrm>
          <a:prstGeom prst="rect">
            <a:avLst/>
          </a:prstGeom>
        </p:spPr>
        <p:txBody>
          <a:bodyPr vert="horz" wrap="square" lIns="0" tIns="13335" rIns="0" bIns="0" rtlCol="0">
            <a:spAutoFit/>
          </a:bodyPr>
          <a:lstStyle/>
          <a:p>
            <a:pPr marL="12700">
              <a:lnSpc>
                <a:spcPct val="100000"/>
              </a:lnSpc>
              <a:spcBef>
                <a:spcPts val="105"/>
              </a:spcBef>
              <a:tabLst>
                <a:tab pos="2405380" algn="l"/>
                <a:tab pos="3997960" algn="l"/>
                <a:tab pos="4674870" algn="l"/>
                <a:tab pos="5328920" algn="l"/>
              </a:tabLst>
            </a:pPr>
            <a:r>
              <a:rPr sz="3200" dirty="0">
                <a:latin typeface="Times New Roman"/>
                <a:cs typeface="Times New Roman"/>
              </a:rPr>
              <a:t>p</a:t>
            </a:r>
            <a:r>
              <a:rPr sz="3200" spc="10" dirty="0">
                <a:latin typeface="Times New Roman"/>
                <a:cs typeface="Times New Roman"/>
              </a:rPr>
              <a:t>e</a:t>
            </a:r>
            <a:r>
              <a:rPr sz="3200" dirty="0">
                <a:latin typeface="Times New Roman"/>
                <a:cs typeface="Times New Roman"/>
              </a:rPr>
              <a:t>rpend</a:t>
            </a:r>
            <a:r>
              <a:rPr sz="3200" spc="-15" dirty="0">
                <a:latin typeface="Times New Roman"/>
                <a:cs typeface="Times New Roman"/>
              </a:rPr>
              <a:t>i</a:t>
            </a:r>
            <a:r>
              <a:rPr sz="3200" dirty="0">
                <a:latin typeface="Times New Roman"/>
                <a:cs typeface="Times New Roman"/>
              </a:rPr>
              <a:t>c</a:t>
            </a:r>
            <a:r>
              <a:rPr sz="3200" spc="10" dirty="0">
                <a:latin typeface="Times New Roman"/>
                <a:cs typeface="Times New Roman"/>
              </a:rPr>
              <a:t>u</a:t>
            </a:r>
            <a:r>
              <a:rPr sz="3200" dirty="0">
                <a:latin typeface="Times New Roman"/>
                <a:cs typeface="Times New Roman"/>
              </a:rPr>
              <a:t>lar	dis</a:t>
            </a:r>
            <a:r>
              <a:rPr sz="3200" spc="-10" dirty="0">
                <a:latin typeface="Times New Roman"/>
                <a:cs typeface="Times New Roman"/>
              </a:rPr>
              <a:t>t</a:t>
            </a:r>
            <a:r>
              <a:rPr sz="3200" dirty="0">
                <a:latin typeface="Times New Roman"/>
                <a:cs typeface="Times New Roman"/>
              </a:rPr>
              <a:t>a</a:t>
            </a:r>
            <a:r>
              <a:rPr sz="3200" spc="5" dirty="0">
                <a:latin typeface="Times New Roman"/>
                <a:cs typeface="Times New Roman"/>
              </a:rPr>
              <a:t>n</a:t>
            </a:r>
            <a:r>
              <a:rPr sz="3200" dirty="0">
                <a:latin typeface="Times New Roman"/>
                <a:cs typeface="Times New Roman"/>
              </a:rPr>
              <a:t>ce.	All	the	o</a:t>
            </a:r>
            <a:r>
              <a:rPr sz="3200" spc="-65" dirty="0">
                <a:latin typeface="Times New Roman"/>
                <a:cs typeface="Times New Roman"/>
              </a:rPr>
              <a:t>f</a:t>
            </a:r>
            <a:r>
              <a:rPr sz="3200" dirty="0">
                <a:latin typeface="Times New Roman"/>
                <a:cs typeface="Times New Roman"/>
              </a:rPr>
              <a:t>fsets</a:t>
            </a:r>
            <a:endParaRPr sz="3200">
              <a:latin typeface="Times New Roman"/>
              <a:cs typeface="Times New Roman"/>
            </a:endParaRPr>
          </a:p>
        </p:txBody>
      </p:sp>
      <p:sp>
        <p:nvSpPr>
          <p:cNvPr id="8" name="object 8"/>
          <p:cNvSpPr txBox="1"/>
          <p:nvPr/>
        </p:nvSpPr>
        <p:spPr>
          <a:xfrm>
            <a:off x="7588757" y="2205355"/>
            <a:ext cx="1019810" cy="1001394"/>
          </a:xfrm>
          <a:prstGeom prst="rect">
            <a:avLst/>
          </a:prstGeom>
        </p:spPr>
        <p:txBody>
          <a:bodyPr vert="horz" wrap="square" lIns="0" tIns="13335" rIns="0" bIns="0" rtlCol="0">
            <a:spAutoFit/>
          </a:bodyPr>
          <a:lstStyle/>
          <a:p>
            <a:pPr marL="12700" marR="5080" indent="295275">
              <a:lnSpc>
                <a:spcPct val="100000"/>
              </a:lnSpc>
              <a:spcBef>
                <a:spcPts val="105"/>
              </a:spcBef>
            </a:pPr>
            <a:r>
              <a:rPr sz="3200" spc="-20" dirty="0">
                <a:latin typeface="Times New Roman"/>
                <a:cs typeface="Times New Roman"/>
              </a:rPr>
              <a:t>t</a:t>
            </a:r>
            <a:r>
              <a:rPr sz="3200" dirty="0">
                <a:latin typeface="Times New Roman"/>
                <a:cs typeface="Times New Roman"/>
              </a:rPr>
              <a:t>han  whi</a:t>
            </a:r>
            <a:r>
              <a:rPr sz="3200" spc="-15" dirty="0">
                <a:latin typeface="Times New Roman"/>
                <a:cs typeface="Times New Roman"/>
              </a:rPr>
              <a:t>c</a:t>
            </a:r>
            <a:r>
              <a:rPr sz="3200" dirty="0">
                <a:latin typeface="Times New Roman"/>
                <a:cs typeface="Times New Roman"/>
              </a:rPr>
              <a:t>h</a:t>
            </a:r>
            <a:endParaRPr sz="3200">
              <a:latin typeface="Times New Roman"/>
              <a:cs typeface="Times New Roman"/>
            </a:endParaRPr>
          </a:p>
        </p:txBody>
      </p:sp>
      <p:sp>
        <p:nvSpPr>
          <p:cNvPr id="9" name="object 9"/>
          <p:cNvSpPr txBox="1"/>
          <p:nvPr/>
        </p:nvSpPr>
        <p:spPr>
          <a:xfrm>
            <a:off x="878839" y="3180410"/>
            <a:ext cx="7731125" cy="1002030"/>
          </a:xfrm>
          <a:prstGeom prst="rect">
            <a:avLst/>
          </a:prstGeom>
        </p:spPr>
        <p:txBody>
          <a:bodyPr vert="horz" wrap="square" lIns="0" tIns="13335" rIns="0" bIns="0" rtlCol="0">
            <a:spAutoFit/>
          </a:bodyPr>
          <a:lstStyle/>
          <a:p>
            <a:pPr marL="12700" marR="5080">
              <a:lnSpc>
                <a:spcPct val="100000"/>
              </a:lnSpc>
              <a:spcBef>
                <a:spcPts val="105"/>
              </a:spcBef>
            </a:pPr>
            <a:r>
              <a:rPr sz="3200" dirty="0">
                <a:latin typeface="Times New Roman"/>
                <a:cs typeface="Times New Roman"/>
              </a:rPr>
              <a:t>are not taken at </a:t>
            </a:r>
            <a:r>
              <a:rPr sz="3200" spc="-5" dirty="0">
                <a:latin typeface="Times New Roman"/>
                <a:cs typeface="Times New Roman"/>
              </a:rPr>
              <a:t>the right </a:t>
            </a:r>
            <a:r>
              <a:rPr sz="3200" dirty="0">
                <a:latin typeface="Times New Roman"/>
                <a:cs typeface="Times New Roman"/>
              </a:rPr>
              <a:t>angle </a:t>
            </a:r>
            <a:r>
              <a:rPr sz="3200" spc="-10" dirty="0">
                <a:latin typeface="Times New Roman"/>
                <a:cs typeface="Times New Roman"/>
              </a:rPr>
              <a:t>to </a:t>
            </a:r>
            <a:r>
              <a:rPr sz="3200" spc="-5" dirty="0">
                <a:latin typeface="Times New Roman"/>
                <a:cs typeface="Times New Roman"/>
              </a:rPr>
              <a:t>chain line </a:t>
            </a:r>
            <a:r>
              <a:rPr sz="3200" dirty="0">
                <a:latin typeface="Times New Roman"/>
                <a:cs typeface="Times New Roman"/>
              </a:rPr>
              <a:t>are  </a:t>
            </a:r>
            <a:r>
              <a:rPr sz="3200" spc="5" dirty="0">
                <a:latin typeface="Times New Roman"/>
                <a:cs typeface="Times New Roman"/>
              </a:rPr>
              <a:t>known </a:t>
            </a:r>
            <a:r>
              <a:rPr sz="3200" dirty="0">
                <a:latin typeface="Times New Roman"/>
                <a:cs typeface="Times New Roman"/>
              </a:rPr>
              <a:t>as oblique</a:t>
            </a:r>
            <a:r>
              <a:rPr sz="3200" spc="-70" dirty="0">
                <a:latin typeface="Times New Roman"/>
                <a:cs typeface="Times New Roman"/>
              </a:rPr>
              <a:t> </a:t>
            </a:r>
            <a:r>
              <a:rPr sz="3200" spc="-5" dirty="0">
                <a:latin typeface="Times New Roman"/>
                <a:cs typeface="Times New Roman"/>
              </a:rPr>
              <a:t>offsets.</a:t>
            </a:r>
            <a:endParaRPr sz="3200">
              <a:latin typeface="Times New Roman"/>
              <a:cs typeface="Times New Roman"/>
            </a:endParaRPr>
          </a:p>
        </p:txBody>
      </p:sp>
    </p:spTree>
    <p:extLst>
      <p:ext uri="{BB962C8B-B14F-4D97-AF65-F5344CB8AC3E}">
        <p14:creationId xmlns:p14="http://schemas.microsoft.com/office/powerpoint/2010/main" val="536306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57322" y="512191"/>
            <a:ext cx="3227705" cy="635000"/>
          </a:xfrm>
          <a:prstGeom prst="rect">
            <a:avLst/>
          </a:prstGeom>
        </p:spPr>
        <p:txBody>
          <a:bodyPr vert="horz" wrap="square" lIns="0" tIns="12065" rIns="0" bIns="0" rtlCol="0">
            <a:spAutoFit/>
          </a:bodyPr>
          <a:lstStyle/>
          <a:p>
            <a:pPr marL="12700">
              <a:lnSpc>
                <a:spcPct val="100000"/>
              </a:lnSpc>
              <a:spcBef>
                <a:spcPts val="95"/>
              </a:spcBef>
            </a:pPr>
            <a:r>
              <a:rPr sz="4000" spc="-5" dirty="0"/>
              <a:t>Oblique</a:t>
            </a:r>
            <a:r>
              <a:rPr sz="4000" spc="-50" dirty="0"/>
              <a:t> </a:t>
            </a:r>
            <a:r>
              <a:rPr sz="4000" spc="-5" dirty="0"/>
              <a:t>Offset</a:t>
            </a:r>
            <a:endParaRPr sz="4000"/>
          </a:p>
        </p:txBody>
      </p:sp>
      <p:sp>
        <p:nvSpPr>
          <p:cNvPr id="4" name="object 4"/>
          <p:cNvSpPr/>
          <p:nvPr/>
        </p:nvSpPr>
        <p:spPr>
          <a:xfrm>
            <a:off x="210287" y="1620802"/>
            <a:ext cx="8205240" cy="505584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96240" y="1484375"/>
            <a:ext cx="8136635" cy="4968240"/>
          </a:xfrm>
          <a:prstGeom prst="rect">
            <a:avLst/>
          </a:prstGeom>
          <a:blipFill>
            <a:blip r:embed="rId3" cstate="print"/>
            <a:stretch>
              <a:fillRect/>
            </a:stretch>
          </a:blipFill>
        </p:spPr>
        <p:txBody>
          <a:bodyPr wrap="square" lIns="0" tIns="0" rIns="0" bIns="0" rtlCol="0"/>
          <a:lstStyle/>
          <a:p>
            <a:endParaRPr/>
          </a:p>
        </p:txBody>
      </p:sp>
      <p:sp>
        <p:nvSpPr>
          <p:cNvPr id="6" name="object 4"/>
          <p:cNvSpPr/>
          <p:nvPr/>
        </p:nvSpPr>
        <p:spPr>
          <a:xfrm>
            <a:off x="0" y="0"/>
            <a:ext cx="9144000" cy="6857998"/>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357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79136" y="648723"/>
            <a:ext cx="1730862" cy="47767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720846" y="466470"/>
            <a:ext cx="1703070" cy="696595"/>
          </a:xfrm>
          <a:prstGeom prst="rect">
            <a:avLst/>
          </a:prstGeom>
        </p:spPr>
        <p:txBody>
          <a:bodyPr vert="horz" wrap="square" lIns="0" tIns="13335" rIns="0" bIns="0" rtlCol="0">
            <a:spAutoFit/>
          </a:bodyPr>
          <a:lstStyle/>
          <a:p>
            <a:pPr marL="12700">
              <a:lnSpc>
                <a:spcPct val="100000"/>
              </a:lnSpc>
              <a:spcBef>
                <a:spcPts val="105"/>
              </a:spcBef>
            </a:pPr>
            <a:r>
              <a:rPr dirty="0"/>
              <a:t>Offsets</a:t>
            </a:r>
          </a:p>
        </p:txBody>
      </p:sp>
      <p:sp>
        <p:nvSpPr>
          <p:cNvPr id="4" name="object 4"/>
          <p:cNvSpPr/>
          <p:nvPr/>
        </p:nvSpPr>
        <p:spPr>
          <a:xfrm>
            <a:off x="507491" y="1972844"/>
            <a:ext cx="7772400" cy="440661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84276" y="1845564"/>
            <a:ext cx="7703820" cy="431901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1926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229600" cy="1143000"/>
          </a:xfrm>
        </p:spPr>
        <p:txBody>
          <a:bodyPr/>
          <a:lstStyle/>
          <a:p>
            <a:r>
              <a:rPr lang="en-US" dirty="0" smtClean="0"/>
              <a:t>DEFINITIONS </a:t>
            </a:r>
            <a:endParaRPr lang="en-US" dirty="0"/>
          </a:p>
        </p:txBody>
      </p:sp>
    </p:spTree>
    <p:extLst>
      <p:ext uri="{BB962C8B-B14F-4D97-AF65-F5344CB8AC3E}">
        <p14:creationId xmlns:p14="http://schemas.microsoft.com/office/powerpoint/2010/main" val="2693938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marL="0" indent="0">
              <a:lnSpc>
                <a:spcPct val="100000"/>
              </a:lnSpc>
              <a:buNone/>
            </a:pPr>
            <a:r>
              <a:rPr lang="en-US" b="1" spc="25" dirty="0" smtClean="0">
                <a:latin typeface="Times New Roman"/>
                <a:cs typeface="Times New Roman"/>
              </a:rPr>
              <a:t> A Survey</a:t>
            </a:r>
            <a:r>
              <a:rPr lang="en-US" b="1" spc="35" dirty="0" smtClean="0">
                <a:latin typeface="Times New Roman"/>
                <a:cs typeface="Times New Roman"/>
              </a:rPr>
              <a:t> </a:t>
            </a:r>
            <a:r>
              <a:rPr lang="en-US" b="1" spc="15" dirty="0">
                <a:latin typeface="Times New Roman"/>
                <a:cs typeface="Times New Roman"/>
              </a:rPr>
              <a:t>Stations</a:t>
            </a:r>
            <a:endParaRPr lang="en-US" dirty="0">
              <a:latin typeface="Times New Roman"/>
              <a:cs typeface="Times New Roman"/>
            </a:endParaRPr>
          </a:p>
          <a:p>
            <a:pPr marL="177800" marR="183515" algn="just">
              <a:lnSpc>
                <a:spcPct val="101699"/>
              </a:lnSpc>
              <a:spcBef>
                <a:spcPts val="1120"/>
              </a:spcBef>
            </a:pPr>
            <a:r>
              <a:rPr lang="en-US" spc="15" dirty="0">
                <a:latin typeface="Times New Roman"/>
                <a:cs typeface="Times New Roman"/>
              </a:rPr>
              <a:t>Survey stations </a:t>
            </a:r>
            <a:r>
              <a:rPr lang="en-US" spc="30" dirty="0">
                <a:latin typeface="Times New Roman"/>
                <a:cs typeface="Times New Roman"/>
              </a:rPr>
              <a:t>are </a:t>
            </a:r>
            <a:r>
              <a:rPr lang="en-US" spc="15" dirty="0">
                <a:latin typeface="Times New Roman"/>
                <a:cs typeface="Times New Roman"/>
              </a:rPr>
              <a:t>the points at </a:t>
            </a:r>
            <a:r>
              <a:rPr lang="en-US" spc="25" dirty="0">
                <a:latin typeface="Times New Roman"/>
                <a:cs typeface="Times New Roman"/>
              </a:rPr>
              <a:t>the </a:t>
            </a:r>
            <a:r>
              <a:rPr lang="en-US" spc="20" dirty="0">
                <a:latin typeface="Times New Roman"/>
                <a:cs typeface="Times New Roman"/>
              </a:rPr>
              <a:t>beginning </a:t>
            </a:r>
            <a:r>
              <a:rPr lang="en-US" spc="25" dirty="0">
                <a:latin typeface="Times New Roman"/>
                <a:cs typeface="Times New Roman"/>
              </a:rPr>
              <a:t>and the end </a:t>
            </a:r>
            <a:r>
              <a:rPr lang="en-US" spc="20" dirty="0">
                <a:latin typeface="Times New Roman"/>
                <a:cs typeface="Times New Roman"/>
              </a:rPr>
              <a:t>of </a:t>
            </a:r>
            <a:r>
              <a:rPr lang="en-US" spc="15" dirty="0">
                <a:latin typeface="Times New Roman"/>
                <a:cs typeface="Times New Roman"/>
              </a:rPr>
              <a:t>a </a:t>
            </a:r>
            <a:r>
              <a:rPr lang="en-US" spc="10" dirty="0">
                <a:latin typeface="Times New Roman"/>
                <a:cs typeface="Times New Roman"/>
              </a:rPr>
              <a:t>chain line. They </a:t>
            </a:r>
            <a:r>
              <a:rPr lang="en-US" spc="25" dirty="0">
                <a:latin typeface="Times New Roman"/>
                <a:cs typeface="Times New Roman"/>
              </a:rPr>
              <a:t>may </a:t>
            </a:r>
            <a:r>
              <a:rPr lang="en-US" spc="15" dirty="0">
                <a:latin typeface="Times New Roman"/>
                <a:cs typeface="Times New Roman"/>
              </a:rPr>
              <a:t>also occur  at </a:t>
            </a:r>
            <a:r>
              <a:rPr lang="en-US" spc="25" dirty="0">
                <a:latin typeface="Times New Roman"/>
                <a:cs typeface="Times New Roman"/>
              </a:rPr>
              <a:t>any </a:t>
            </a:r>
            <a:r>
              <a:rPr lang="en-US" spc="15" dirty="0">
                <a:latin typeface="Times New Roman"/>
                <a:cs typeface="Times New Roman"/>
              </a:rPr>
              <a:t>convenient points </a:t>
            </a:r>
            <a:r>
              <a:rPr lang="en-US" spc="25" dirty="0">
                <a:latin typeface="Times New Roman"/>
                <a:cs typeface="Times New Roman"/>
              </a:rPr>
              <a:t>on the </a:t>
            </a:r>
            <a:r>
              <a:rPr lang="en-US" spc="10" dirty="0" smtClean="0">
                <a:latin typeface="Times New Roman"/>
                <a:cs typeface="Times New Roman"/>
              </a:rPr>
              <a:t>chain </a:t>
            </a:r>
            <a:r>
              <a:rPr lang="en-US" spc="10" dirty="0">
                <a:latin typeface="Times New Roman"/>
                <a:cs typeface="Times New Roman"/>
              </a:rPr>
              <a:t>line. </a:t>
            </a:r>
            <a:r>
              <a:rPr lang="en-US" spc="20" dirty="0">
                <a:latin typeface="Times New Roman"/>
                <a:cs typeface="Times New Roman"/>
              </a:rPr>
              <a:t>Such </a:t>
            </a:r>
            <a:r>
              <a:rPr lang="en-US" spc="15" dirty="0">
                <a:latin typeface="Times New Roman"/>
                <a:cs typeface="Times New Roman"/>
              </a:rPr>
              <a:t>stations </a:t>
            </a:r>
            <a:r>
              <a:rPr lang="en-US" spc="25" dirty="0">
                <a:latin typeface="Times New Roman"/>
                <a:cs typeface="Times New Roman"/>
              </a:rPr>
              <a:t>may</a:t>
            </a:r>
            <a:r>
              <a:rPr lang="en-US" spc="-70" dirty="0">
                <a:latin typeface="Times New Roman"/>
                <a:cs typeface="Times New Roman"/>
              </a:rPr>
              <a:t> </a:t>
            </a:r>
            <a:r>
              <a:rPr lang="en-US" spc="10" dirty="0">
                <a:latin typeface="Times New Roman"/>
                <a:cs typeface="Times New Roman"/>
              </a:rPr>
              <a:t>be</a:t>
            </a:r>
            <a:r>
              <a:rPr lang="en-US" spc="10" dirty="0" smtClean="0">
                <a:latin typeface="Times New Roman"/>
                <a:cs typeface="Times New Roman"/>
              </a:rPr>
              <a:t>:</a:t>
            </a:r>
          </a:p>
          <a:p>
            <a:pPr marL="177800" marR="183515" algn="just">
              <a:lnSpc>
                <a:spcPct val="101699"/>
              </a:lnSpc>
              <a:spcBef>
                <a:spcPts val="1120"/>
              </a:spcBef>
            </a:pPr>
            <a:endParaRPr lang="en-US" spc="10" dirty="0" smtClean="0">
              <a:latin typeface="Times New Roman"/>
              <a:cs typeface="Times New Roman"/>
            </a:endParaRPr>
          </a:p>
          <a:p>
            <a:pPr marL="247015" indent="-229870">
              <a:lnSpc>
                <a:spcPts val="1345"/>
              </a:lnSpc>
              <a:buAutoNum type="arabicPeriod"/>
              <a:tabLst>
                <a:tab pos="247650" algn="l"/>
              </a:tabLst>
            </a:pPr>
            <a:r>
              <a:rPr lang="en-US" spc="15" dirty="0">
                <a:latin typeface="Times New Roman"/>
                <a:cs typeface="Times New Roman"/>
              </a:rPr>
              <a:t>Main</a:t>
            </a:r>
            <a:r>
              <a:rPr lang="en-US" spc="45" dirty="0">
                <a:latin typeface="Times New Roman"/>
                <a:cs typeface="Times New Roman"/>
              </a:rPr>
              <a:t> </a:t>
            </a:r>
            <a:r>
              <a:rPr lang="en-US" spc="15" dirty="0">
                <a:latin typeface="Times New Roman"/>
                <a:cs typeface="Times New Roman"/>
              </a:rPr>
              <a:t>stations</a:t>
            </a:r>
            <a:endParaRPr lang="en-US" dirty="0">
              <a:latin typeface="Times New Roman"/>
              <a:cs typeface="Times New Roman"/>
            </a:endParaRPr>
          </a:p>
          <a:p>
            <a:pPr>
              <a:lnSpc>
                <a:spcPct val="100000"/>
              </a:lnSpc>
              <a:spcBef>
                <a:spcPts val="5"/>
              </a:spcBef>
              <a:buFont typeface="Times New Roman"/>
              <a:buAutoNum type="arabicPeriod"/>
            </a:pPr>
            <a:endParaRPr lang="en-US" sz="2400" dirty="0">
              <a:latin typeface="Times New Roman"/>
              <a:cs typeface="Times New Roman"/>
            </a:endParaRPr>
          </a:p>
          <a:p>
            <a:pPr marL="247015" indent="-229870">
              <a:lnSpc>
                <a:spcPct val="100000"/>
              </a:lnSpc>
              <a:buAutoNum type="arabicPeriod"/>
              <a:tabLst>
                <a:tab pos="247650" algn="l"/>
              </a:tabLst>
            </a:pPr>
            <a:r>
              <a:rPr lang="en-US" spc="15" dirty="0">
                <a:latin typeface="Times New Roman"/>
                <a:cs typeface="Times New Roman"/>
              </a:rPr>
              <a:t>Subsidiary stations</a:t>
            </a:r>
            <a:r>
              <a:rPr lang="en-US" spc="-25" dirty="0">
                <a:latin typeface="Times New Roman"/>
                <a:cs typeface="Times New Roman"/>
              </a:rPr>
              <a:t> </a:t>
            </a:r>
            <a:r>
              <a:rPr lang="en-US" spc="25" dirty="0">
                <a:latin typeface="Times New Roman"/>
                <a:cs typeface="Times New Roman"/>
              </a:rPr>
              <a:t>and</a:t>
            </a:r>
            <a:endParaRPr lang="en-US" dirty="0">
              <a:latin typeface="Times New Roman"/>
              <a:cs typeface="Times New Roman"/>
            </a:endParaRPr>
          </a:p>
          <a:p>
            <a:pPr>
              <a:lnSpc>
                <a:spcPct val="100000"/>
              </a:lnSpc>
              <a:spcBef>
                <a:spcPts val="25"/>
              </a:spcBef>
              <a:buFont typeface="Times New Roman"/>
              <a:buAutoNum type="arabicPeriod"/>
            </a:pPr>
            <a:endParaRPr lang="en-US" sz="2000" dirty="0">
              <a:latin typeface="Times New Roman"/>
              <a:cs typeface="Times New Roman"/>
            </a:endParaRPr>
          </a:p>
          <a:p>
            <a:pPr marL="247015" indent="-229870">
              <a:lnSpc>
                <a:spcPct val="100000"/>
              </a:lnSpc>
              <a:buAutoNum type="arabicPeriod"/>
              <a:tabLst>
                <a:tab pos="247650" algn="l"/>
              </a:tabLst>
            </a:pPr>
            <a:r>
              <a:rPr lang="en-US" spc="20" dirty="0">
                <a:latin typeface="Times New Roman"/>
                <a:cs typeface="Times New Roman"/>
              </a:rPr>
              <a:t>Tie</a:t>
            </a:r>
            <a:r>
              <a:rPr lang="en-US" spc="5" dirty="0">
                <a:latin typeface="Times New Roman"/>
                <a:cs typeface="Times New Roman"/>
              </a:rPr>
              <a:t> </a:t>
            </a:r>
            <a:r>
              <a:rPr lang="en-US" spc="15" dirty="0">
                <a:latin typeface="Times New Roman"/>
                <a:cs typeface="Times New Roman"/>
              </a:rPr>
              <a:t>stations</a:t>
            </a:r>
            <a:endParaRPr lang="en-US" dirty="0">
              <a:latin typeface="Times New Roman"/>
              <a:cs typeface="Times New Roman"/>
            </a:endParaRPr>
          </a:p>
          <a:p>
            <a:pPr marL="177800" marR="183515" algn="just">
              <a:lnSpc>
                <a:spcPct val="101699"/>
              </a:lnSpc>
              <a:spcBef>
                <a:spcPts val="1120"/>
              </a:spcBef>
            </a:pPr>
            <a:endParaRPr lang="en-US" dirty="0"/>
          </a:p>
        </p:txBody>
      </p:sp>
    </p:spTree>
    <p:extLst>
      <p:ext uri="{BB962C8B-B14F-4D97-AF65-F5344CB8AC3E}">
        <p14:creationId xmlns:p14="http://schemas.microsoft.com/office/powerpoint/2010/main" val="1714542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7500" lnSpcReduction="20000"/>
          </a:bodyPr>
          <a:lstStyle/>
          <a:p>
            <a:pPr marL="532130" marR="455295" indent="0" algn="just">
              <a:lnSpc>
                <a:spcPct val="100000"/>
              </a:lnSpc>
              <a:spcBef>
                <a:spcPts val="135"/>
              </a:spcBef>
              <a:buNone/>
              <a:tabLst>
                <a:tab pos="761365" algn="l"/>
              </a:tabLst>
            </a:pPr>
            <a:r>
              <a:rPr lang="en-US" b="1" spc="20" dirty="0" smtClean="0">
                <a:latin typeface="Times New Roman"/>
                <a:cs typeface="Times New Roman"/>
              </a:rPr>
              <a:t>1. Main </a:t>
            </a:r>
            <a:r>
              <a:rPr lang="en-US" b="1" spc="20" dirty="0">
                <a:latin typeface="Times New Roman"/>
                <a:cs typeface="Times New Roman"/>
              </a:rPr>
              <a:t>stations </a:t>
            </a:r>
            <a:endParaRPr lang="en-US" b="1" spc="20" dirty="0" smtClean="0">
              <a:latin typeface="Times New Roman"/>
              <a:cs typeface="Times New Roman"/>
            </a:endParaRPr>
          </a:p>
          <a:p>
            <a:pPr marL="532130" marR="455295" indent="0" algn="just">
              <a:lnSpc>
                <a:spcPct val="100000"/>
              </a:lnSpc>
              <a:spcBef>
                <a:spcPts val="135"/>
              </a:spcBef>
              <a:buNone/>
              <a:tabLst>
                <a:tab pos="761365" algn="l"/>
              </a:tabLst>
            </a:pPr>
            <a:endParaRPr lang="en-US" b="1" spc="20" dirty="0">
              <a:latin typeface="Times New Roman"/>
              <a:cs typeface="Times New Roman"/>
            </a:endParaRPr>
          </a:p>
          <a:p>
            <a:pPr marL="532130" marR="455295" indent="0" algn="just">
              <a:lnSpc>
                <a:spcPct val="120000"/>
              </a:lnSpc>
              <a:spcBef>
                <a:spcPts val="135"/>
              </a:spcBef>
              <a:buNone/>
              <a:tabLst>
                <a:tab pos="761365" algn="l"/>
              </a:tabLst>
            </a:pPr>
            <a:r>
              <a:rPr lang="en-US" spc="10" dirty="0" smtClean="0">
                <a:latin typeface="Times New Roman"/>
                <a:cs typeface="Times New Roman"/>
              </a:rPr>
              <a:t>Stations </a:t>
            </a:r>
            <a:r>
              <a:rPr lang="en-US" spc="20" dirty="0">
                <a:latin typeface="Times New Roman"/>
                <a:cs typeface="Times New Roman"/>
              </a:rPr>
              <a:t>taken along </a:t>
            </a:r>
            <a:r>
              <a:rPr lang="en-US" spc="15" dirty="0">
                <a:latin typeface="Times New Roman"/>
                <a:cs typeface="Times New Roman"/>
              </a:rPr>
              <a:t>the boundary </a:t>
            </a:r>
            <a:r>
              <a:rPr lang="en-US" spc="20" dirty="0">
                <a:latin typeface="Times New Roman"/>
                <a:cs typeface="Times New Roman"/>
              </a:rPr>
              <a:t>of </a:t>
            </a:r>
            <a:r>
              <a:rPr lang="en-US" spc="40" dirty="0">
                <a:latin typeface="Times New Roman"/>
                <a:cs typeface="Times New Roman"/>
              </a:rPr>
              <a:t>an </a:t>
            </a:r>
            <a:r>
              <a:rPr lang="en-US" spc="20" dirty="0">
                <a:latin typeface="Times New Roman"/>
                <a:cs typeface="Times New Roman"/>
              </a:rPr>
              <a:t>area </a:t>
            </a:r>
            <a:r>
              <a:rPr lang="en-US" spc="35" dirty="0">
                <a:latin typeface="Times New Roman"/>
                <a:cs typeface="Times New Roman"/>
              </a:rPr>
              <a:t>as </a:t>
            </a:r>
            <a:r>
              <a:rPr lang="en-US" spc="15" dirty="0">
                <a:latin typeface="Times New Roman"/>
                <a:cs typeface="Times New Roman"/>
              </a:rPr>
              <a:t>controlling </a:t>
            </a:r>
            <a:r>
              <a:rPr lang="en-US" spc="10" dirty="0">
                <a:latin typeface="Times New Roman"/>
                <a:cs typeface="Times New Roman"/>
              </a:rPr>
              <a:t>points  </a:t>
            </a:r>
            <a:r>
              <a:rPr lang="en-US" spc="15" dirty="0">
                <a:latin typeface="Times New Roman"/>
                <a:cs typeface="Times New Roman"/>
              </a:rPr>
              <a:t>are </a:t>
            </a:r>
            <a:r>
              <a:rPr lang="en-US" spc="20" dirty="0">
                <a:latin typeface="Times New Roman"/>
                <a:cs typeface="Times New Roman"/>
              </a:rPr>
              <a:t>known </a:t>
            </a:r>
            <a:r>
              <a:rPr lang="en-US" spc="35" dirty="0">
                <a:latin typeface="Times New Roman"/>
                <a:cs typeface="Times New Roman"/>
              </a:rPr>
              <a:t>as </a:t>
            </a:r>
            <a:r>
              <a:rPr lang="en-US" spc="25" dirty="0">
                <a:latin typeface="Times New Roman"/>
                <a:cs typeface="Times New Roman"/>
              </a:rPr>
              <a:t>‘main </a:t>
            </a:r>
            <a:r>
              <a:rPr lang="en-US" spc="10" dirty="0">
                <a:latin typeface="Times New Roman"/>
                <a:cs typeface="Times New Roman"/>
              </a:rPr>
              <a:t>survey lines’. </a:t>
            </a:r>
            <a:r>
              <a:rPr lang="en-US" spc="20" dirty="0">
                <a:latin typeface="Times New Roman"/>
                <a:cs typeface="Times New Roman"/>
              </a:rPr>
              <a:t>The main </a:t>
            </a:r>
            <a:r>
              <a:rPr lang="en-US" spc="15" dirty="0">
                <a:latin typeface="Times New Roman"/>
                <a:cs typeface="Times New Roman"/>
              </a:rPr>
              <a:t>survey lines should </a:t>
            </a:r>
            <a:r>
              <a:rPr lang="en-US" spc="10" dirty="0">
                <a:latin typeface="Times New Roman"/>
                <a:cs typeface="Times New Roman"/>
              </a:rPr>
              <a:t>cover </a:t>
            </a:r>
            <a:r>
              <a:rPr lang="en-US" spc="25" dirty="0">
                <a:latin typeface="Times New Roman"/>
                <a:cs typeface="Times New Roman"/>
              </a:rPr>
              <a:t>the </a:t>
            </a:r>
            <a:r>
              <a:rPr lang="en-US" spc="15" dirty="0">
                <a:latin typeface="Times New Roman"/>
                <a:cs typeface="Times New Roman"/>
              </a:rPr>
              <a:t>whole  </a:t>
            </a:r>
            <a:r>
              <a:rPr lang="en-US" spc="10" dirty="0">
                <a:latin typeface="Times New Roman"/>
                <a:cs typeface="Times New Roman"/>
              </a:rPr>
              <a:t>area </a:t>
            </a:r>
            <a:r>
              <a:rPr lang="en-US" spc="5" dirty="0">
                <a:latin typeface="Times New Roman"/>
                <a:cs typeface="Times New Roman"/>
              </a:rPr>
              <a:t>to </a:t>
            </a:r>
            <a:r>
              <a:rPr lang="en-US" spc="25" dirty="0">
                <a:latin typeface="Times New Roman"/>
                <a:cs typeface="Times New Roman"/>
              </a:rPr>
              <a:t>be </a:t>
            </a:r>
            <a:r>
              <a:rPr lang="en-US" spc="10" dirty="0">
                <a:latin typeface="Times New Roman"/>
                <a:cs typeface="Times New Roman"/>
              </a:rPr>
              <a:t>surveyed. </a:t>
            </a:r>
            <a:r>
              <a:rPr lang="en-US" spc="30" dirty="0">
                <a:latin typeface="Times New Roman"/>
                <a:cs typeface="Times New Roman"/>
              </a:rPr>
              <a:t>The </a:t>
            </a:r>
            <a:r>
              <a:rPr lang="en-US" spc="20" dirty="0">
                <a:latin typeface="Times New Roman"/>
                <a:cs typeface="Times New Roman"/>
              </a:rPr>
              <a:t>main </a:t>
            </a:r>
            <a:r>
              <a:rPr lang="en-US" spc="15" dirty="0">
                <a:latin typeface="Times New Roman"/>
                <a:cs typeface="Times New Roman"/>
              </a:rPr>
              <a:t>stations are </a:t>
            </a:r>
            <a:r>
              <a:rPr lang="en-US" spc="20" dirty="0">
                <a:latin typeface="Times New Roman"/>
                <a:cs typeface="Times New Roman"/>
              </a:rPr>
              <a:t>denoted </a:t>
            </a:r>
            <a:r>
              <a:rPr lang="en-US" spc="25" dirty="0">
                <a:latin typeface="Times New Roman"/>
                <a:cs typeface="Times New Roman"/>
              </a:rPr>
              <a:t>by </a:t>
            </a:r>
            <a:r>
              <a:rPr lang="en-US" spc="10" dirty="0">
                <a:latin typeface="Times New Roman"/>
                <a:cs typeface="Times New Roman"/>
              </a:rPr>
              <a:t>‘ ’ </a:t>
            </a:r>
            <a:r>
              <a:rPr lang="en-US" spc="20" dirty="0">
                <a:latin typeface="Times New Roman"/>
                <a:cs typeface="Times New Roman"/>
              </a:rPr>
              <a:t>with </a:t>
            </a:r>
            <a:r>
              <a:rPr lang="en-US" spc="25" dirty="0">
                <a:latin typeface="Times New Roman"/>
                <a:cs typeface="Times New Roman"/>
              </a:rPr>
              <a:t>letters </a:t>
            </a:r>
            <a:r>
              <a:rPr lang="en-US" dirty="0">
                <a:latin typeface="Times New Roman"/>
                <a:cs typeface="Times New Roman"/>
              </a:rPr>
              <a:t>A, </a:t>
            </a:r>
            <a:r>
              <a:rPr lang="en-US" spc="15" dirty="0">
                <a:latin typeface="Times New Roman"/>
                <a:cs typeface="Times New Roman"/>
              </a:rPr>
              <a:t>B, C, D,  </a:t>
            </a:r>
            <a:r>
              <a:rPr lang="en-US" spc="5" dirty="0">
                <a:latin typeface="Times New Roman"/>
                <a:cs typeface="Times New Roman"/>
              </a:rPr>
              <a:t>etc. </a:t>
            </a:r>
            <a:r>
              <a:rPr lang="en-US" spc="20" dirty="0">
                <a:latin typeface="Times New Roman"/>
                <a:cs typeface="Times New Roman"/>
              </a:rPr>
              <a:t>The chain lines </a:t>
            </a:r>
            <a:r>
              <a:rPr lang="en-US" spc="30" dirty="0">
                <a:latin typeface="Times New Roman"/>
                <a:cs typeface="Times New Roman"/>
              </a:rPr>
              <a:t>are </a:t>
            </a:r>
            <a:r>
              <a:rPr lang="en-US" spc="20" dirty="0">
                <a:latin typeface="Times New Roman"/>
                <a:cs typeface="Times New Roman"/>
              </a:rPr>
              <a:t>denoted </a:t>
            </a:r>
            <a:r>
              <a:rPr lang="en-US" spc="25" dirty="0">
                <a:latin typeface="Times New Roman"/>
                <a:cs typeface="Times New Roman"/>
              </a:rPr>
              <a:t>by “__ </a:t>
            </a:r>
            <a:r>
              <a:rPr lang="en-US" spc="35" dirty="0">
                <a:latin typeface="Times New Roman"/>
                <a:cs typeface="Times New Roman"/>
              </a:rPr>
              <a:t>… </a:t>
            </a:r>
            <a:r>
              <a:rPr lang="en-US" spc="25" dirty="0">
                <a:latin typeface="Times New Roman"/>
                <a:cs typeface="Times New Roman"/>
              </a:rPr>
              <a:t>__</a:t>
            </a:r>
            <a:r>
              <a:rPr lang="en-US" spc="-200" dirty="0">
                <a:latin typeface="Times New Roman"/>
                <a:cs typeface="Times New Roman"/>
              </a:rPr>
              <a:t> </a:t>
            </a:r>
            <a:r>
              <a:rPr lang="en-US" spc="10" dirty="0">
                <a:latin typeface="Times New Roman"/>
                <a:cs typeface="Times New Roman"/>
              </a:rPr>
              <a:t>... </a:t>
            </a:r>
            <a:r>
              <a:rPr lang="en-US" spc="15" dirty="0">
                <a:latin typeface="Times New Roman"/>
                <a:cs typeface="Times New Roman"/>
              </a:rPr>
              <a:t>__...__...__...__”.</a:t>
            </a:r>
            <a:endParaRPr lang="en-US" dirty="0">
              <a:latin typeface="Times New Roman"/>
              <a:cs typeface="Times New Roman"/>
            </a:endParaRPr>
          </a:p>
          <a:p>
            <a:pPr marL="760730" indent="-228600" algn="just">
              <a:lnSpc>
                <a:spcPts val="1370"/>
              </a:lnSpc>
              <a:buFont typeface="Times New Roman"/>
              <a:buAutoNum type="arabicPeriod" startAt="2"/>
              <a:tabLst>
                <a:tab pos="761365" algn="l"/>
              </a:tabLst>
            </a:pPr>
            <a:endParaRPr lang="en-US" b="1" spc="15" dirty="0" smtClean="0">
              <a:latin typeface="Times New Roman"/>
              <a:cs typeface="Times New Roman"/>
            </a:endParaRPr>
          </a:p>
          <a:p>
            <a:pPr marL="760730" indent="-228600" algn="just">
              <a:lnSpc>
                <a:spcPts val="1370"/>
              </a:lnSpc>
              <a:buFont typeface="Times New Roman"/>
              <a:buAutoNum type="arabicPeriod" startAt="2"/>
              <a:tabLst>
                <a:tab pos="761365" algn="l"/>
              </a:tabLst>
            </a:pPr>
            <a:r>
              <a:rPr lang="en-US" b="1" spc="15" dirty="0" smtClean="0">
                <a:latin typeface="Times New Roman"/>
                <a:cs typeface="Times New Roman"/>
              </a:rPr>
              <a:t>Subsidiary </a:t>
            </a:r>
            <a:r>
              <a:rPr lang="en-US" b="1" spc="20" dirty="0">
                <a:latin typeface="Times New Roman"/>
                <a:cs typeface="Times New Roman"/>
              </a:rPr>
              <a:t>stations </a:t>
            </a:r>
            <a:endParaRPr lang="en-US" b="1" spc="20" dirty="0" smtClean="0">
              <a:latin typeface="Times New Roman"/>
              <a:cs typeface="Times New Roman"/>
            </a:endParaRPr>
          </a:p>
          <a:p>
            <a:pPr marL="532130" indent="0" algn="just">
              <a:lnSpc>
                <a:spcPts val="1370"/>
              </a:lnSpc>
              <a:buNone/>
              <a:tabLst>
                <a:tab pos="761365" algn="l"/>
              </a:tabLst>
            </a:pPr>
            <a:endParaRPr lang="en-US" b="1" spc="20" dirty="0" smtClean="0">
              <a:latin typeface="Times New Roman"/>
              <a:cs typeface="Times New Roman"/>
            </a:endParaRPr>
          </a:p>
          <a:p>
            <a:pPr marL="532130" indent="0" algn="just">
              <a:lnSpc>
                <a:spcPct val="120000"/>
              </a:lnSpc>
              <a:buNone/>
              <a:tabLst>
                <a:tab pos="761365" algn="l"/>
              </a:tabLst>
            </a:pPr>
            <a:r>
              <a:rPr lang="en-US" spc="10" dirty="0" smtClean="0">
                <a:latin typeface="Times New Roman"/>
                <a:cs typeface="Times New Roman"/>
              </a:rPr>
              <a:t>Stations </a:t>
            </a:r>
            <a:r>
              <a:rPr lang="en-US" spc="20" dirty="0">
                <a:latin typeface="Times New Roman"/>
                <a:cs typeface="Times New Roman"/>
              </a:rPr>
              <a:t>which </a:t>
            </a:r>
            <a:r>
              <a:rPr lang="en-US" spc="30" dirty="0">
                <a:latin typeface="Times New Roman"/>
                <a:cs typeface="Times New Roman"/>
              </a:rPr>
              <a:t>are </a:t>
            </a:r>
            <a:r>
              <a:rPr lang="en-US" spc="25" dirty="0">
                <a:latin typeface="Times New Roman"/>
                <a:cs typeface="Times New Roman"/>
              </a:rPr>
              <a:t>on the </a:t>
            </a:r>
            <a:r>
              <a:rPr lang="en-US" spc="20" dirty="0">
                <a:latin typeface="Times New Roman"/>
                <a:cs typeface="Times New Roman"/>
              </a:rPr>
              <a:t>main </a:t>
            </a:r>
            <a:r>
              <a:rPr lang="en-US" spc="15" dirty="0">
                <a:latin typeface="Times New Roman"/>
                <a:cs typeface="Times New Roman"/>
              </a:rPr>
              <a:t>survey lines </a:t>
            </a:r>
            <a:r>
              <a:rPr lang="en-US" spc="5" dirty="0">
                <a:latin typeface="Times New Roman"/>
                <a:cs typeface="Times New Roman"/>
              </a:rPr>
              <a:t>or </a:t>
            </a:r>
            <a:r>
              <a:rPr lang="en-US" spc="35" dirty="0">
                <a:latin typeface="Times New Roman"/>
                <a:cs typeface="Times New Roman"/>
              </a:rPr>
              <a:t>any</a:t>
            </a:r>
            <a:r>
              <a:rPr lang="en-US" spc="275" dirty="0">
                <a:latin typeface="Times New Roman"/>
                <a:cs typeface="Times New Roman"/>
              </a:rPr>
              <a:t> </a:t>
            </a:r>
            <a:r>
              <a:rPr lang="en-US" spc="10" dirty="0" smtClean="0">
                <a:latin typeface="Times New Roman"/>
                <a:cs typeface="Times New Roman"/>
              </a:rPr>
              <a:t>other</a:t>
            </a:r>
            <a:r>
              <a:rPr lang="en-US" dirty="0" smtClean="0">
                <a:latin typeface="Times New Roman"/>
                <a:cs typeface="Times New Roman"/>
              </a:rPr>
              <a:t> </a:t>
            </a:r>
            <a:r>
              <a:rPr lang="en-US" spc="15" dirty="0" smtClean="0">
                <a:latin typeface="Times New Roman"/>
                <a:cs typeface="Times New Roman"/>
              </a:rPr>
              <a:t>survey </a:t>
            </a:r>
            <a:r>
              <a:rPr lang="en-US" spc="20" dirty="0">
                <a:latin typeface="Times New Roman"/>
                <a:cs typeface="Times New Roman"/>
              </a:rPr>
              <a:t>lines </a:t>
            </a:r>
            <a:r>
              <a:rPr lang="en-US" spc="30" dirty="0">
                <a:latin typeface="Times New Roman"/>
                <a:cs typeface="Times New Roman"/>
              </a:rPr>
              <a:t>are </a:t>
            </a:r>
            <a:r>
              <a:rPr lang="en-US" spc="25" dirty="0">
                <a:latin typeface="Times New Roman"/>
                <a:cs typeface="Times New Roman"/>
              </a:rPr>
              <a:t>known </a:t>
            </a:r>
            <a:r>
              <a:rPr lang="en-US" spc="20" dirty="0">
                <a:latin typeface="Times New Roman"/>
                <a:cs typeface="Times New Roman"/>
              </a:rPr>
              <a:t>as </a:t>
            </a:r>
            <a:r>
              <a:rPr lang="en-US" spc="15" dirty="0">
                <a:latin typeface="Times New Roman"/>
                <a:cs typeface="Times New Roman"/>
              </a:rPr>
              <a:t>“Subsidiary </a:t>
            </a:r>
            <a:r>
              <a:rPr lang="en-US" spc="10" dirty="0">
                <a:latin typeface="Times New Roman"/>
                <a:cs typeface="Times New Roman"/>
              </a:rPr>
              <a:t>stations”. </a:t>
            </a:r>
            <a:r>
              <a:rPr lang="en-US" spc="25" dirty="0">
                <a:latin typeface="Times New Roman"/>
                <a:cs typeface="Times New Roman"/>
              </a:rPr>
              <a:t>These </a:t>
            </a:r>
            <a:r>
              <a:rPr lang="en-US" spc="15" dirty="0">
                <a:latin typeface="Times New Roman"/>
                <a:cs typeface="Times New Roman"/>
              </a:rPr>
              <a:t>stations </a:t>
            </a:r>
            <a:r>
              <a:rPr lang="en-US" spc="30" dirty="0">
                <a:latin typeface="Times New Roman"/>
                <a:cs typeface="Times New Roman"/>
              </a:rPr>
              <a:t>are </a:t>
            </a:r>
            <a:r>
              <a:rPr lang="en-US" spc="20" dirty="0">
                <a:latin typeface="Times New Roman"/>
                <a:cs typeface="Times New Roman"/>
              </a:rPr>
              <a:t>taken </a:t>
            </a:r>
            <a:r>
              <a:rPr lang="en-US" spc="5" dirty="0">
                <a:latin typeface="Times New Roman"/>
                <a:cs typeface="Times New Roman"/>
              </a:rPr>
              <a:t>to </a:t>
            </a:r>
            <a:r>
              <a:rPr lang="en-US" spc="20" dirty="0">
                <a:latin typeface="Times New Roman"/>
                <a:cs typeface="Times New Roman"/>
              </a:rPr>
              <a:t>run  </a:t>
            </a:r>
            <a:r>
              <a:rPr lang="en-US" spc="15" dirty="0">
                <a:latin typeface="Times New Roman"/>
                <a:cs typeface="Times New Roman"/>
              </a:rPr>
              <a:t>subsidiary </a:t>
            </a:r>
            <a:r>
              <a:rPr lang="en-US" spc="25" dirty="0">
                <a:latin typeface="Times New Roman"/>
                <a:cs typeface="Times New Roman"/>
              </a:rPr>
              <a:t>lines </a:t>
            </a:r>
            <a:r>
              <a:rPr lang="en-US" spc="5" dirty="0">
                <a:latin typeface="Times New Roman"/>
                <a:cs typeface="Times New Roman"/>
              </a:rPr>
              <a:t>for </a:t>
            </a:r>
            <a:r>
              <a:rPr lang="en-US" spc="15" dirty="0">
                <a:latin typeface="Times New Roman"/>
                <a:cs typeface="Times New Roman"/>
              </a:rPr>
              <a:t>dividing </a:t>
            </a:r>
            <a:r>
              <a:rPr lang="en-US" spc="25" dirty="0">
                <a:latin typeface="Times New Roman"/>
                <a:cs typeface="Times New Roman"/>
              </a:rPr>
              <a:t>the </a:t>
            </a:r>
            <a:r>
              <a:rPr lang="en-US" spc="20" dirty="0">
                <a:latin typeface="Times New Roman"/>
                <a:cs typeface="Times New Roman"/>
              </a:rPr>
              <a:t>area </a:t>
            </a:r>
            <a:r>
              <a:rPr lang="en-US" spc="10" dirty="0">
                <a:latin typeface="Times New Roman"/>
                <a:cs typeface="Times New Roman"/>
              </a:rPr>
              <a:t>into triangles, </a:t>
            </a:r>
            <a:r>
              <a:rPr lang="en-US" spc="-10" dirty="0">
                <a:latin typeface="Times New Roman"/>
                <a:cs typeface="Times New Roman"/>
              </a:rPr>
              <a:t>for </a:t>
            </a:r>
            <a:r>
              <a:rPr lang="en-US" spc="20" dirty="0">
                <a:latin typeface="Times New Roman"/>
                <a:cs typeface="Times New Roman"/>
              </a:rPr>
              <a:t>checking </a:t>
            </a:r>
            <a:r>
              <a:rPr lang="en-US" spc="25" dirty="0">
                <a:latin typeface="Times New Roman"/>
                <a:cs typeface="Times New Roman"/>
              </a:rPr>
              <a:t>the </a:t>
            </a:r>
            <a:r>
              <a:rPr lang="en-US" spc="20" dirty="0">
                <a:latin typeface="Times New Roman"/>
                <a:cs typeface="Times New Roman"/>
              </a:rPr>
              <a:t>accuracy of  </a:t>
            </a:r>
            <a:r>
              <a:rPr lang="en-US" spc="15" dirty="0">
                <a:latin typeface="Times New Roman"/>
                <a:cs typeface="Times New Roman"/>
              </a:rPr>
              <a:t>triangles </a:t>
            </a:r>
            <a:r>
              <a:rPr lang="en-US" spc="25" dirty="0">
                <a:latin typeface="Times New Roman"/>
                <a:cs typeface="Times New Roman"/>
              </a:rPr>
              <a:t>and </a:t>
            </a:r>
            <a:r>
              <a:rPr lang="en-US" spc="5" dirty="0">
                <a:latin typeface="Times New Roman"/>
                <a:cs typeface="Times New Roman"/>
              </a:rPr>
              <a:t>for </a:t>
            </a:r>
            <a:r>
              <a:rPr lang="en-US" spc="15" dirty="0">
                <a:latin typeface="Times New Roman"/>
                <a:cs typeface="Times New Roman"/>
              </a:rPr>
              <a:t>locating interior </a:t>
            </a:r>
            <a:r>
              <a:rPr lang="en-US" spc="10" dirty="0">
                <a:latin typeface="Times New Roman"/>
                <a:cs typeface="Times New Roman"/>
              </a:rPr>
              <a:t>details. </a:t>
            </a:r>
            <a:r>
              <a:rPr lang="en-US" spc="25" dirty="0">
                <a:latin typeface="Times New Roman"/>
                <a:cs typeface="Times New Roman"/>
              </a:rPr>
              <a:t>These </a:t>
            </a:r>
            <a:r>
              <a:rPr lang="en-US" spc="15" dirty="0">
                <a:latin typeface="Times New Roman"/>
                <a:cs typeface="Times New Roman"/>
              </a:rPr>
              <a:t>stations </a:t>
            </a:r>
            <a:r>
              <a:rPr lang="en-US" spc="30" dirty="0">
                <a:latin typeface="Times New Roman"/>
                <a:cs typeface="Times New Roman"/>
              </a:rPr>
              <a:t>are </a:t>
            </a:r>
            <a:r>
              <a:rPr lang="en-US" spc="20" dirty="0">
                <a:latin typeface="Times New Roman"/>
                <a:cs typeface="Times New Roman"/>
              </a:rPr>
              <a:t>denoted </a:t>
            </a:r>
            <a:r>
              <a:rPr lang="en-US" spc="25" dirty="0">
                <a:latin typeface="Times New Roman"/>
                <a:cs typeface="Times New Roman"/>
              </a:rPr>
              <a:t>by </a:t>
            </a:r>
            <a:r>
              <a:rPr lang="en-US" spc="30" dirty="0">
                <a:latin typeface="Times New Roman"/>
                <a:cs typeface="Times New Roman"/>
              </a:rPr>
              <a:t>‘’ </a:t>
            </a:r>
            <a:r>
              <a:rPr lang="en-US" spc="10" dirty="0">
                <a:latin typeface="Times New Roman"/>
                <a:cs typeface="Times New Roman"/>
              </a:rPr>
              <a:t>with  letters S</a:t>
            </a:r>
            <a:r>
              <a:rPr lang="en-US" spc="15" baseline="-6944" dirty="0">
                <a:latin typeface="Times New Roman"/>
                <a:cs typeface="Times New Roman"/>
              </a:rPr>
              <a:t>1</a:t>
            </a:r>
            <a:r>
              <a:rPr lang="en-US" spc="10" dirty="0">
                <a:latin typeface="Times New Roman"/>
                <a:cs typeface="Times New Roman"/>
              </a:rPr>
              <a:t>,S</a:t>
            </a:r>
            <a:r>
              <a:rPr lang="en-US" spc="15" baseline="-6944" dirty="0">
                <a:latin typeface="Times New Roman"/>
                <a:cs typeface="Times New Roman"/>
              </a:rPr>
              <a:t>2</a:t>
            </a:r>
            <a:r>
              <a:rPr lang="en-US" spc="10" dirty="0">
                <a:latin typeface="Times New Roman"/>
                <a:cs typeface="Times New Roman"/>
              </a:rPr>
              <a:t>,S</a:t>
            </a:r>
            <a:r>
              <a:rPr lang="en-US" spc="15" baseline="-6944" dirty="0">
                <a:latin typeface="Times New Roman"/>
                <a:cs typeface="Times New Roman"/>
              </a:rPr>
              <a:t>3</a:t>
            </a:r>
            <a:r>
              <a:rPr lang="en-US" spc="10" dirty="0">
                <a:latin typeface="Times New Roman"/>
                <a:cs typeface="Times New Roman"/>
              </a:rPr>
              <a:t>, </a:t>
            </a:r>
            <a:r>
              <a:rPr lang="en-US" spc="5" dirty="0">
                <a:latin typeface="Times New Roman"/>
                <a:cs typeface="Times New Roman"/>
              </a:rPr>
              <a:t>etc</a:t>
            </a:r>
            <a:r>
              <a:rPr lang="en-US" spc="5" dirty="0" smtClean="0">
                <a:latin typeface="Times New Roman"/>
                <a:cs typeface="Times New Roman"/>
              </a:rPr>
              <a:t>.</a:t>
            </a:r>
          </a:p>
          <a:p>
            <a:pPr marL="417830" marR="457834" indent="0" algn="just">
              <a:lnSpc>
                <a:spcPct val="100099"/>
              </a:lnSpc>
              <a:spcBef>
                <a:spcPts val="25"/>
              </a:spcBef>
              <a:buNone/>
            </a:pPr>
            <a:endParaRPr lang="en-US" dirty="0">
              <a:latin typeface="Times New Roman"/>
              <a:cs typeface="Times New Roman"/>
            </a:endParaRPr>
          </a:p>
          <a:p>
            <a:pPr marL="532130" marR="461645" indent="0" algn="just">
              <a:lnSpc>
                <a:spcPts val="1370"/>
              </a:lnSpc>
              <a:spcBef>
                <a:spcPts val="40"/>
              </a:spcBef>
              <a:buNone/>
              <a:tabLst>
                <a:tab pos="761365" algn="l"/>
              </a:tabLst>
            </a:pPr>
            <a:r>
              <a:rPr lang="en-US" b="1" spc="10" dirty="0" smtClean="0">
                <a:latin typeface="Times New Roman"/>
                <a:cs typeface="Times New Roman"/>
              </a:rPr>
              <a:t>3. Tie </a:t>
            </a:r>
            <a:r>
              <a:rPr lang="en-US" b="1" spc="10" dirty="0">
                <a:latin typeface="Times New Roman"/>
                <a:cs typeface="Times New Roman"/>
              </a:rPr>
              <a:t>stations </a:t>
            </a:r>
          </a:p>
          <a:p>
            <a:pPr marL="532130" marR="461645" indent="0" algn="just">
              <a:lnSpc>
                <a:spcPts val="1370"/>
              </a:lnSpc>
              <a:spcBef>
                <a:spcPts val="40"/>
              </a:spcBef>
              <a:buNone/>
              <a:tabLst>
                <a:tab pos="761365" algn="l"/>
              </a:tabLst>
            </a:pPr>
            <a:endParaRPr lang="en-US" b="1" spc="10" dirty="0" smtClean="0">
              <a:latin typeface="Times New Roman"/>
              <a:cs typeface="Times New Roman"/>
            </a:endParaRPr>
          </a:p>
          <a:p>
            <a:pPr marL="532130" marR="461645" indent="0" algn="just">
              <a:lnSpc>
                <a:spcPct val="120000"/>
              </a:lnSpc>
              <a:spcBef>
                <a:spcPts val="40"/>
              </a:spcBef>
              <a:buNone/>
              <a:tabLst>
                <a:tab pos="761365" algn="l"/>
              </a:tabLst>
            </a:pPr>
            <a:r>
              <a:rPr lang="en-US" sz="3600" spc="25" dirty="0" smtClean="0">
                <a:latin typeface="Times New Roman"/>
                <a:cs typeface="Times New Roman"/>
              </a:rPr>
              <a:t>These </a:t>
            </a:r>
            <a:r>
              <a:rPr lang="en-US" sz="3600" spc="15" dirty="0">
                <a:latin typeface="Times New Roman"/>
                <a:cs typeface="Times New Roman"/>
              </a:rPr>
              <a:t>are </a:t>
            </a:r>
            <a:r>
              <a:rPr lang="en-US" sz="3600" spc="20" dirty="0">
                <a:latin typeface="Times New Roman"/>
                <a:cs typeface="Times New Roman"/>
              </a:rPr>
              <a:t>also </a:t>
            </a:r>
            <a:r>
              <a:rPr lang="en-US" sz="3600" spc="15" dirty="0">
                <a:latin typeface="Times New Roman"/>
                <a:cs typeface="Times New Roman"/>
              </a:rPr>
              <a:t>subsidiary </a:t>
            </a:r>
            <a:r>
              <a:rPr lang="en-US" sz="3600" spc="10" dirty="0">
                <a:latin typeface="Times New Roman"/>
                <a:cs typeface="Times New Roman"/>
              </a:rPr>
              <a:t>stations </a:t>
            </a:r>
            <a:r>
              <a:rPr lang="en-US" sz="3600" spc="20" dirty="0">
                <a:latin typeface="Times New Roman"/>
                <a:cs typeface="Times New Roman"/>
              </a:rPr>
              <a:t>taken </a:t>
            </a:r>
            <a:r>
              <a:rPr lang="en-US" sz="3600" spc="25" dirty="0">
                <a:latin typeface="Times New Roman"/>
                <a:cs typeface="Times New Roman"/>
              </a:rPr>
              <a:t>on </a:t>
            </a:r>
            <a:r>
              <a:rPr lang="en-US" sz="3600" spc="15" dirty="0">
                <a:latin typeface="Times New Roman"/>
                <a:cs typeface="Times New Roman"/>
              </a:rPr>
              <a:t>the </a:t>
            </a:r>
            <a:r>
              <a:rPr lang="en-US" sz="3600" spc="20" dirty="0">
                <a:latin typeface="Times New Roman"/>
                <a:cs typeface="Times New Roman"/>
              </a:rPr>
              <a:t>main </a:t>
            </a:r>
            <a:r>
              <a:rPr lang="en-US" sz="3600" spc="15" dirty="0">
                <a:latin typeface="Times New Roman"/>
                <a:cs typeface="Times New Roman"/>
              </a:rPr>
              <a:t>survey </a:t>
            </a:r>
            <a:r>
              <a:rPr lang="en-US" sz="3600" spc="5" dirty="0">
                <a:latin typeface="Times New Roman"/>
                <a:cs typeface="Times New Roman"/>
              </a:rPr>
              <a:t>lines.  </a:t>
            </a:r>
            <a:r>
              <a:rPr lang="en-US" sz="3600" spc="15" dirty="0" smtClean="0">
                <a:latin typeface="Times New Roman"/>
                <a:cs typeface="Times New Roman"/>
              </a:rPr>
              <a:t>Lines</a:t>
            </a:r>
            <a:r>
              <a:rPr lang="en-US" sz="3600" spc="75" dirty="0" smtClean="0">
                <a:latin typeface="Times New Roman"/>
                <a:cs typeface="Times New Roman"/>
              </a:rPr>
              <a:t> </a:t>
            </a:r>
            <a:r>
              <a:rPr lang="en-US" sz="3600" spc="15" dirty="0" smtClean="0">
                <a:latin typeface="Times New Roman"/>
                <a:cs typeface="Times New Roman"/>
              </a:rPr>
              <a:t>joining</a:t>
            </a:r>
            <a:r>
              <a:rPr lang="en-US" sz="3600" spc="55" dirty="0" smtClean="0">
                <a:latin typeface="Times New Roman"/>
                <a:cs typeface="Times New Roman"/>
              </a:rPr>
              <a:t> </a:t>
            </a:r>
            <a:r>
              <a:rPr lang="en-US" sz="3600" spc="25" dirty="0">
                <a:latin typeface="Times New Roman"/>
                <a:cs typeface="Times New Roman"/>
              </a:rPr>
              <a:t>the</a:t>
            </a:r>
            <a:r>
              <a:rPr lang="en-US" sz="3600" spc="50" dirty="0">
                <a:latin typeface="Times New Roman"/>
                <a:cs typeface="Times New Roman"/>
              </a:rPr>
              <a:t> </a:t>
            </a:r>
            <a:r>
              <a:rPr lang="en-US" sz="3600" spc="15" dirty="0">
                <a:latin typeface="Times New Roman"/>
                <a:cs typeface="Times New Roman"/>
              </a:rPr>
              <a:t>tie</a:t>
            </a:r>
            <a:r>
              <a:rPr lang="en-US" sz="3600" spc="85" dirty="0">
                <a:latin typeface="Times New Roman"/>
                <a:cs typeface="Times New Roman"/>
              </a:rPr>
              <a:t> </a:t>
            </a:r>
            <a:r>
              <a:rPr lang="en-US" sz="3600" spc="15" dirty="0">
                <a:latin typeface="Times New Roman"/>
                <a:cs typeface="Times New Roman"/>
              </a:rPr>
              <a:t>stations</a:t>
            </a:r>
            <a:r>
              <a:rPr lang="en-US" sz="3600" spc="45" dirty="0">
                <a:latin typeface="Times New Roman"/>
                <a:cs typeface="Times New Roman"/>
              </a:rPr>
              <a:t> </a:t>
            </a:r>
            <a:r>
              <a:rPr lang="en-US" sz="3600" spc="30" dirty="0">
                <a:latin typeface="Times New Roman"/>
                <a:cs typeface="Times New Roman"/>
              </a:rPr>
              <a:t>are</a:t>
            </a:r>
            <a:r>
              <a:rPr lang="en-US" sz="3600" spc="45" dirty="0">
                <a:latin typeface="Times New Roman"/>
                <a:cs typeface="Times New Roman"/>
              </a:rPr>
              <a:t> </a:t>
            </a:r>
            <a:r>
              <a:rPr lang="en-US" sz="3600" spc="25" dirty="0">
                <a:latin typeface="Times New Roman"/>
                <a:cs typeface="Times New Roman"/>
              </a:rPr>
              <a:t>known</a:t>
            </a:r>
            <a:r>
              <a:rPr lang="en-US" sz="3600" spc="55" dirty="0">
                <a:latin typeface="Times New Roman"/>
                <a:cs typeface="Times New Roman"/>
              </a:rPr>
              <a:t> </a:t>
            </a:r>
            <a:r>
              <a:rPr lang="en-US" sz="3600" spc="35" dirty="0">
                <a:latin typeface="Times New Roman"/>
                <a:cs typeface="Times New Roman"/>
              </a:rPr>
              <a:t>as</a:t>
            </a:r>
            <a:r>
              <a:rPr lang="en-US" sz="3600" spc="45" dirty="0">
                <a:latin typeface="Times New Roman"/>
                <a:cs typeface="Times New Roman"/>
              </a:rPr>
              <a:t> </a:t>
            </a:r>
            <a:r>
              <a:rPr lang="en-US" sz="3600" spc="15" dirty="0">
                <a:latin typeface="Times New Roman"/>
                <a:cs typeface="Times New Roman"/>
              </a:rPr>
              <a:t>tie</a:t>
            </a:r>
            <a:r>
              <a:rPr lang="en-US" sz="3600" spc="85" dirty="0">
                <a:latin typeface="Times New Roman"/>
                <a:cs typeface="Times New Roman"/>
              </a:rPr>
              <a:t> </a:t>
            </a:r>
            <a:r>
              <a:rPr lang="en-US" sz="3600" spc="15" dirty="0">
                <a:latin typeface="Times New Roman"/>
                <a:cs typeface="Times New Roman"/>
              </a:rPr>
              <a:t>lines.</a:t>
            </a:r>
            <a:r>
              <a:rPr lang="en-US" sz="3600" spc="65" dirty="0">
                <a:latin typeface="Times New Roman"/>
                <a:cs typeface="Times New Roman"/>
              </a:rPr>
              <a:t> </a:t>
            </a:r>
            <a:r>
              <a:rPr lang="en-US" sz="3600" spc="30" dirty="0">
                <a:latin typeface="Times New Roman"/>
                <a:cs typeface="Times New Roman"/>
              </a:rPr>
              <a:t>Tie</a:t>
            </a:r>
            <a:r>
              <a:rPr lang="en-US" sz="3600" spc="45" dirty="0">
                <a:latin typeface="Times New Roman"/>
                <a:cs typeface="Times New Roman"/>
              </a:rPr>
              <a:t> </a:t>
            </a:r>
            <a:r>
              <a:rPr lang="en-US" sz="3600" spc="20" dirty="0">
                <a:latin typeface="Times New Roman"/>
                <a:cs typeface="Times New Roman"/>
              </a:rPr>
              <a:t>lines</a:t>
            </a:r>
            <a:r>
              <a:rPr lang="en-US" sz="3600" spc="45" dirty="0">
                <a:latin typeface="Times New Roman"/>
                <a:cs typeface="Times New Roman"/>
              </a:rPr>
              <a:t> </a:t>
            </a:r>
            <a:r>
              <a:rPr lang="en-US" sz="3600" spc="30" dirty="0">
                <a:latin typeface="Times New Roman"/>
                <a:cs typeface="Times New Roman"/>
              </a:rPr>
              <a:t>are</a:t>
            </a:r>
            <a:r>
              <a:rPr lang="en-US" sz="3600" spc="85" dirty="0">
                <a:latin typeface="Times New Roman"/>
                <a:cs typeface="Times New Roman"/>
              </a:rPr>
              <a:t> </a:t>
            </a:r>
            <a:r>
              <a:rPr lang="en-US" sz="3600" spc="10" dirty="0">
                <a:latin typeface="Times New Roman"/>
                <a:cs typeface="Times New Roman"/>
              </a:rPr>
              <a:t>mainly</a:t>
            </a:r>
            <a:r>
              <a:rPr lang="en-US" sz="3600" spc="90" dirty="0">
                <a:latin typeface="Times New Roman"/>
                <a:cs typeface="Times New Roman"/>
              </a:rPr>
              <a:t> </a:t>
            </a:r>
            <a:r>
              <a:rPr lang="en-US" sz="3600" spc="20" dirty="0">
                <a:latin typeface="Times New Roman"/>
                <a:cs typeface="Times New Roman"/>
              </a:rPr>
              <a:t>taken</a:t>
            </a:r>
            <a:r>
              <a:rPr lang="en-US" sz="3600" spc="90" dirty="0">
                <a:latin typeface="Times New Roman"/>
                <a:cs typeface="Times New Roman"/>
              </a:rPr>
              <a:t> </a:t>
            </a:r>
            <a:r>
              <a:rPr lang="en-US" sz="3600" spc="5" dirty="0" smtClean="0">
                <a:latin typeface="Times New Roman"/>
                <a:cs typeface="Times New Roman"/>
              </a:rPr>
              <a:t>to</a:t>
            </a:r>
            <a:r>
              <a:rPr lang="en-US" sz="3600" dirty="0" smtClean="0">
                <a:latin typeface="Times New Roman"/>
                <a:cs typeface="Times New Roman"/>
              </a:rPr>
              <a:t> </a:t>
            </a:r>
            <a:r>
              <a:rPr lang="en-US" sz="3600" spc="5" dirty="0" smtClean="0">
                <a:latin typeface="Times New Roman"/>
                <a:cs typeface="Times New Roman"/>
              </a:rPr>
              <a:t>fix </a:t>
            </a:r>
            <a:r>
              <a:rPr lang="en-US" sz="3600" spc="15" dirty="0">
                <a:latin typeface="Times New Roman"/>
                <a:cs typeface="Times New Roman"/>
              </a:rPr>
              <a:t>the directions </a:t>
            </a:r>
            <a:r>
              <a:rPr lang="en-US" sz="3600" spc="20" dirty="0">
                <a:latin typeface="Times New Roman"/>
                <a:cs typeface="Times New Roman"/>
              </a:rPr>
              <a:t>of </a:t>
            </a:r>
            <a:r>
              <a:rPr lang="en-US" sz="3600" spc="15" dirty="0">
                <a:latin typeface="Times New Roman"/>
                <a:cs typeface="Times New Roman"/>
              </a:rPr>
              <a:t>adjacent sides </a:t>
            </a:r>
            <a:r>
              <a:rPr lang="en-US" sz="3600" spc="20" dirty="0">
                <a:latin typeface="Times New Roman"/>
                <a:cs typeface="Times New Roman"/>
              </a:rPr>
              <a:t>of </a:t>
            </a:r>
            <a:r>
              <a:rPr lang="en-US" sz="3600" spc="15" dirty="0">
                <a:latin typeface="Times New Roman"/>
                <a:cs typeface="Times New Roman"/>
              </a:rPr>
              <a:t>the </a:t>
            </a:r>
            <a:r>
              <a:rPr lang="en-US" sz="3600" spc="10" dirty="0">
                <a:latin typeface="Times New Roman"/>
                <a:cs typeface="Times New Roman"/>
              </a:rPr>
              <a:t>chain </a:t>
            </a:r>
            <a:r>
              <a:rPr lang="en-US" sz="3600" spc="15" dirty="0">
                <a:latin typeface="Times New Roman"/>
                <a:cs typeface="Times New Roman"/>
              </a:rPr>
              <a:t>survey map. </a:t>
            </a:r>
            <a:r>
              <a:rPr lang="en-US" sz="3600" spc="20" dirty="0">
                <a:latin typeface="Times New Roman"/>
                <a:cs typeface="Times New Roman"/>
              </a:rPr>
              <a:t>These </a:t>
            </a:r>
            <a:r>
              <a:rPr lang="en-US" sz="3600" spc="15" dirty="0">
                <a:latin typeface="Times New Roman"/>
                <a:cs typeface="Times New Roman"/>
              </a:rPr>
              <a:t>are also </a:t>
            </a:r>
            <a:r>
              <a:rPr lang="en-US" sz="3600" spc="10" dirty="0">
                <a:latin typeface="Times New Roman"/>
                <a:cs typeface="Times New Roman"/>
              </a:rPr>
              <a:t>taken  </a:t>
            </a:r>
            <a:r>
              <a:rPr lang="en-US" sz="3600" spc="5" dirty="0">
                <a:latin typeface="Times New Roman"/>
                <a:cs typeface="Times New Roman"/>
              </a:rPr>
              <a:t>to </a:t>
            </a:r>
            <a:r>
              <a:rPr lang="en-US" sz="3600" spc="20" dirty="0">
                <a:latin typeface="Times New Roman"/>
                <a:cs typeface="Times New Roman"/>
              </a:rPr>
              <a:t>form ‘chain </a:t>
            </a:r>
            <a:r>
              <a:rPr lang="en-US" sz="3600" spc="15" dirty="0">
                <a:latin typeface="Times New Roman"/>
                <a:cs typeface="Times New Roman"/>
              </a:rPr>
              <a:t>angles’ </a:t>
            </a:r>
            <a:r>
              <a:rPr lang="en-US" sz="3600" spc="25" dirty="0">
                <a:latin typeface="Times New Roman"/>
                <a:cs typeface="Times New Roman"/>
              </a:rPr>
              <a:t>in </a:t>
            </a:r>
            <a:r>
              <a:rPr lang="en-US" sz="3600" spc="10" dirty="0">
                <a:latin typeface="Times New Roman"/>
                <a:cs typeface="Times New Roman"/>
              </a:rPr>
              <a:t>chain </a:t>
            </a:r>
            <a:r>
              <a:rPr lang="en-US" sz="3600" spc="15" dirty="0">
                <a:latin typeface="Times New Roman"/>
                <a:cs typeface="Times New Roman"/>
              </a:rPr>
              <a:t>traversing, when triangulation </a:t>
            </a:r>
            <a:r>
              <a:rPr lang="en-US" sz="3600" spc="25" dirty="0">
                <a:latin typeface="Times New Roman"/>
                <a:cs typeface="Times New Roman"/>
              </a:rPr>
              <a:t>is </a:t>
            </a:r>
            <a:r>
              <a:rPr lang="en-US" sz="3600" spc="10" dirty="0">
                <a:latin typeface="Times New Roman"/>
                <a:cs typeface="Times New Roman"/>
              </a:rPr>
              <a:t>not </a:t>
            </a:r>
            <a:r>
              <a:rPr lang="en-US" sz="3600" spc="15" dirty="0">
                <a:latin typeface="Times New Roman"/>
                <a:cs typeface="Times New Roman"/>
              </a:rPr>
              <a:t>possible.  </a:t>
            </a:r>
            <a:r>
              <a:rPr lang="en-US" sz="3600" spc="20" dirty="0">
                <a:latin typeface="Times New Roman"/>
                <a:cs typeface="Times New Roman"/>
              </a:rPr>
              <a:t>Sometimes </a:t>
            </a:r>
            <a:r>
              <a:rPr lang="en-US" sz="3600" spc="25" dirty="0">
                <a:latin typeface="Times New Roman"/>
                <a:cs typeface="Times New Roman"/>
              </a:rPr>
              <a:t>tie </a:t>
            </a:r>
            <a:r>
              <a:rPr lang="en-US" sz="3600" spc="20" dirty="0">
                <a:latin typeface="Times New Roman"/>
                <a:cs typeface="Times New Roman"/>
              </a:rPr>
              <a:t>lines </a:t>
            </a:r>
            <a:r>
              <a:rPr lang="en-US" sz="3600" spc="15" dirty="0">
                <a:latin typeface="Times New Roman"/>
                <a:cs typeface="Times New Roman"/>
              </a:rPr>
              <a:t>are </a:t>
            </a:r>
            <a:r>
              <a:rPr lang="en-US" sz="3600" spc="20" dirty="0">
                <a:latin typeface="Times New Roman"/>
                <a:cs typeface="Times New Roman"/>
              </a:rPr>
              <a:t>taken </a:t>
            </a:r>
            <a:r>
              <a:rPr lang="en-US" sz="3600" spc="25" dirty="0">
                <a:latin typeface="Times New Roman"/>
                <a:cs typeface="Times New Roman"/>
              </a:rPr>
              <a:t>to </a:t>
            </a:r>
            <a:r>
              <a:rPr lang="en-US" sz="3600" spc="15" dirty="0">
                <a:latin typeface="Times New Roman"/>
                <a:cs typeface="Times New Roman"/>
              </a:rPr>
              <a:t>locate interior </a:t>
            </a:r>
            <a:r>
              <a:rPr lang="en-US" sz="3600" spc="10" dirty="0">
                <a:latin typeface="Times New Roman"/>
                <a:cs typeface="Times New Roman"/>
              </a:rPr>
              <a:t>details. </a:t>
            </a:r>
            <a:r>
              <a:rPr lang="en-US" sz="3600" spc="20" dirty="0">
                <a:latin typeface="Times New Roman"/>
                <a:cs typeface="Times New Roman"/>
              </a:rPr>
              <a:t>Tie </a:t>
            </a:r>
            <a:r>
              <a:rPr lang="en-US" sz="3600" spc="15" dirty="0">
                <a:latin typeface="Times New Roman"/>
                <a:cs typeface="Times New Roman"/>
              </a:rPr>
              <a:t>stations </a:t>
            </a:r>
            <a:r>
              <a:rPr lang="en-US" sz="3600" spc="30" dirty="0">
                <a:latin typeface="Times New Roman"/>
                <a:cs typeface="Times New Roman"/>
              </a:rPr>
              <a:t>are </a:t>
            </a:r>
            <a:r>
              <a:rPr lang="en-US" sz="3600" spc="20" dirty="0">
                <a:latin typeface="Times New Roman"/>
                <a:cs typeface="Times New Roman"/>
              </a:rPr>
              <a:t>denoted</a:t>
            </a:r>
            <a:r>
              <a:rPr lang="en-US" sz="3600" spc="114" dirty="0">
                <a:latin typeface="Times New Roman"/>
                <a:cs typeface="Times New Roman"/>
              </a:rPr>
              <a:t> </a:t>
            </a:r>
            <a:r>
              <a:rPr lang="en-US" sz="3600" spc="25" dirty="0">
                <a:latin typeface="Times New Roman"/>
                <a:cs typeface="Times New Roman"/>
              </a:rPr>
              <a:t>by</a:t>
            </a:r>
            <a:endParaRPr lang="en-US" sz="3600" dirty="0">
              <a:latin typeface="Times New Roman"/>
              <a:cs typeface="Times New Roman"/>
            </a:endParaRPr>
          </a:p>
          <a:p>
            <a:pPr marL="417830" indent="0" algn="just">
              <a:lnSpc>
                <a:spcPct val="120000"/>
              </a:lnSpc>
              <a:buNone/>
            </a:pPr>
            <a:r>
              <a:rPr lang="en-US" sz="3600" spc="10" dirty="0">
                <a:latin typeface="Times New Roman"/>
                <a:cs typeface="Times New Roman"/>
              </a:rPr>
              <a:t>‘’ with </a:t>
            </a:r>
            <a:r>
              <a:rPr lang="en-US" sz="3600" spc="20" dirty="0">
                <a:latin typeface="Times New Roman"/>
                <a:cs typeface="Times New Roman"/>
              </a:rPr>
              <a:t>letters T</a:t>
            </a:r>
            <a:r>
              <a:rPr lang="en-US" sz="3600" spc="30" baseline="-6944" dirty="0">
                <a:latin typeface="Times New Roman"/>
                <a:cs typeface="Times New Roman"/>
              </a:rPr>
              <a:t>1</a:t>
            </a:r>
            <a:r>
              <a:rPr lang="en-US" sz="3600" spc="20" dirty="0">
                <a:latin typeface="Times New Roman"/>
                <a:cs typeface="Times New Roman"/>
              </a:rPr>
              <a:t>, </a:t>
            </a:r>
            <a:r>
              <a:rPr lang="en-US" sz="3600" spc="15" dirty="0">
                <a:latin typeface="Times New Roman"/>
                <a:cs typeface="Times New Roman"/>
              </a:rPr>
              <a:t>T</a:t>
            </a:r>
            <a:r>
              <a:rPr lang="en-US" sz="3600" spc="22" baseline="-6944" dirty="0">
                <a:latin typeface="Times New Roman"/>
                <a:cs typeface="Times New Roman"/>
              </a:rPr>
              <a:t>2</a:t>
            </a:r>
            <a:r>
              <a:rPr lang="en-US" sz="3600" spc="15" dirty="0">
                <a:latin typeface="Times New Roman"/>
                <a:cs typeface="Times New Roman"/>
              </a:rPr>
              <a:t>, T</a:t>
            </a:r>
            <a:r>
              <a:rPr lang="en-US" sz="3600" spc="22" baseline="-6944" dirty="0">
                <a:latin typeface="Times New Roman"/>
                <a:cs typeface="Times New Roman"/>
              </a:rPr>
              <a:t>3</a:t>
            </a:r>
            <a:r>
              <a:rPr lang="en-US" sz="3600" spc="15" dirty="0">
                <a:latin typeface="Times New Roman"/>
                <a:cs typeface="Times New Roman"/>
              </a:rPr>
              <a:t>.</a:t>
            </a:r>
            <a:r>
              <a:rPr lang="en-US" sz="3600" spc="-90" dirty="0">
                <a:latin typeface="Times New Roman"/>
                <a:cs typeface="Times New Roman"/>
              </a:rPr>
              <a:t> </a:t>
            </a:r>
            <a:r>
              <a:rPr lang="en-US" sz="3600" spc="10" dirty="0">
                <a:latin typeface="Times New Roman"/>
                <a:cs typeface="Times New Roman"/>
              </a:rPr>
              <a:t>Etc.</a:t>
            </a:r>
            <a:endParaRPr lang="en-US" sz="3600" dirty="0">
              <a:latin typeface="Times New Roman"/>
              <a:cs typeface="Times New Roman"/>
            </a:endParaRPr>
          </a:p>
        </p:txBody>
      </p:sp>
    </p:spTree>
    <p:extLst>
      <p:ext uri="{BB962C8B-B14F-4D97-AF65-F5344CB8AC3E}">
        <p14:creationId xmlns:p14="http://schemas.microsoft.com/office/powerpoint/2010/main" val="291384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97760" y="461899"/>
            <a:ext cx="5342890" cy="696595"/>
          </a:xfrm>
          <a:prstGeom prst="rect">
            <a:avLst/>
          </a:prstGeom>
        </p:spPr>
        <p:txBody>
          <a:bodyPr vert="horz" wrap="square" lIns="0" tIns="13335" rIns="0" bIns="0" rtlCol="0">
            <a:spAutoFit/>
          </a:bodyPr>
          <a:lstStyle/>
          <a:p>
            <a:pPr marL="12700">
              <a:lnSpc>
                <a:spcPct val="100000"/>
              </a:lnSpc>
              <a:spcBef>
                <a:spcPts val="105"/>
              </a:spcBef>
            </a:pPr>
            <a:r>
              <a:rPr b="0" spc="-15" dirty="0">
                <a:latin typeface="Calibri"/>
                <a:cs typeface="Calibri"/>
              </a:rPr>
              <a:t>Procedure </a:t>
            </a:r>
            <a:r>
              <a:rPr b="0" spc="-5" dirty="0">
                <a:latin typeface="Calibri"/>
                <a:cs typeface="Calibri"/>
              </a:rPr>
              <a:t>of field</a:t>
            </a:r>
            <a:r>
              <a:rPr b="0" spc="-75" dirty="0">
                <a:latin typeface="Calibri"/>
                <a:cs typeface="Calibri"/>
              </a:rPr>
              <a:t> </a:t>
            </a:r>
            <a:r>
              <a:rPr b="0" spc="-15" dirty="0">
                <a:latin typeface="Calibri"/>
                <a:cs typeface="Calibri"/>
              </a:rPr>
              <a:t>work</a:t>
            </a:r>
          </a:p>
        </p:txBody>
      </p:sp>
      <p:sp>
        <p:nvSpPr>
          <p:cNvPr id="3" name="object 3"/>
          <p:cNvSpPr txBox="1"/>
          <p:nvPr/>
        </p:nvSpPr>
        <p:spPr>
          <a:xfrm>
            <a:off x="535940" y="1509941"/>
            <a:ext cx="6991984" cy="3441065"/>
          </a:xfrm>
          <a:prstGeom prst="rect">
            <a:avLst/>
          </a:prstGeom>
        </p:spPr>
        <p:txBody>
          <a:bodyPr vert="horz" wrap="square" lIns="0" tIns="110489" rIns="0" bIns="0" rtlCol="0">
            <a:spAutoFit/>
          </a:bodyPr>
          <a:lstStyle/>
          <a:p>
            <a:pPr marL="355600" indent="-342900">
              <a:lnSpc>
                <a:spcPct val="100000"/>
              </a:lnSpc>
              <a:spcBef>
                <a:spcPts val="869"/>
              </a:spcBef>
              <a:buFont typeface="Arial"/>
              <a:buChar char="•"/>
              <a:tabLst>
                <a:tab pos="354965" algn="l"/>
                <a:tab pos="355600" algn="l"/>
              </a:tabLst>
            </a:pPr>
            <a:r>
              <a:rPr sz="3200" spc="-10" dirty="0">
                <a:latin typeface="Calibri"/>
                <a:cs typeface="Calibri"/>
              </a:rPr>
              <a:t>Reconnaissance</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10" dirty="0">
                <a:latin typeface="Calibri"/>
                <a:cs typeface="Calibri"/>
              </a:rPr>
              <a:t>Index</a:t>
            </a:r>
            <a:r>
              <a:rPr sz="3200" spc="5" dirty="0">
                <a:latin typeface="Calibri"/>
                <a:cs typeface="Calibri"/>
              </a:rPr>
              <a:t> </a:t>
            </a:r>
            <a:r>
              <a:rPr sz="3200" spc="-30" dirty="0">
                <a:latin typeface="Calibri"/>
                <a:cs typeface="Calibri"/>
              </a:rPr>
              <a:t>sketch</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dirty="0">
                <a:latin typeface="Calibri"/>
                <a:cs typeface="Calibri"/>
              </a:rPr>
              <a:t>Marking the </a:t>
            </a:r>
            <a:r>
              <a:rPr sz="3200" spc="-15" dirty="0">
                <a:latin typeface="Calibri"/>
                <a:cs typeface="Calibri"/>
              </a:rPr>
              <a:t>stations </a:t>
            </a:r>
            <a:r>
              <a:rPr sz="3200" spc="-5" dirty="0">
                <a:latin typeface="Calibri"/>
                <a:cs typeface="Calibri"/>
              </a:rPr>
              <a:t>on</a:t>
            </a:r>
            <a:r>
              <a:rPr sz="3200" spc="30" dirty="0">
                <a:latin typeface="Calibri"/>
                <a:cs typeface="Calibri"/>
              </a:rPr>
              <a:t> </a:t>
            </a:r>
            <a:r>
              <a:rPr sz="3200" spc="-10" dirty="0">
                <a:latin typeface="Calibri"/>
                <a:cs typeface="Calibri"/>
              </a:rPr>
              <a:t>ground</a:t>
            </a:r>
            <a:endParaRPr sz="3200">
              <a:latin typeface="Calibri"/>
              <a:cs typeface="Calibri"/>
            </a:endParaRPr>
          </a:p>
          <a:p>
            <a:pPr marL="355600" indent="-342900">
              <a:lnSpc>
                <a:spcPct val="100000"/>
              </a:lnSpc>
              <a:spcBef>
                <a:spcPts val="770"/>
              </a:spcBef>
              <a:buFont typeface="Arial"/>
              <a:buChar char="•"/>
              <a:tabLst>
                <a:tab pos="354965" algn="l"/>
                <a:tab pos="355600" algn="l"/>
              </a:tabLst>
            </a:pPr>
            <a:r>
              <a:rPr sz="3200" spc="-25" dirty="0">
                <a:latin typeface="Calibri"/>
                <a:cs typeface="Calibri"/>
              </a:rPr>
              <a:t>Reference</a:t>
            </a:r>
            <a:r>
              <a:rPr sz="3200" spc="-40" dirty="0">
                <a:latin typeface="Calibri"/>
                <a:cs typeface="Calibri"/>
              </a:rPr>
              <a:t> </a:t>
            </a:r>
            <a:r>
              <a:rPr sz="3200" spc="-20" dirty="0">
                <a:latin typeface="Calibri"/>
                <a:cs typeface="Calibri"/>
              </a:rPr>
              <a:t>sketches</a:t>
            </a:r>
            <a:endParaRPr sz="3200">
              <a:latin typeface="Calibri"/>
              <a:cs typeface="Calibri"/>
            </a:endParaRPr>
          </a:p>
          <a:p>
            <a:pPr marL="355600" marR="5080" indent="-342900">
              <a:lnSpc>
                <a:spcPct val="100000"/>
              </a:lnSpc>
              <a:spcBef>
                <a:spcPts val="770"/>
              </a:spcBef>
              <a:buFont typeface="Arial"/>
              <a:buChar char="•"/>
              <a:tabLst>
                <a:tab pos="354965" algn="l"/>
                <a:tab pos="355600" algn="l"/>
              </a:tabLst>
            </a:pPr>
            <a:r>
              <a:rPr sz="3200" spc="-45" dirty="0">
                <a:latin typeface="Calibri"/>
                <a:cs typeface="Calibri"/>
              </a:rPr>
              <a:t>Taking </a:t>
            </a:r>
            <a:r>
              <a:rPr sz="3200" spc="-5" dirty="0">
                <a:latin typeface="Calibri"/>
                <a:cs typeface="Calibri"/>
              </a:rPr>
              <a:t>measurement of </a:t>
            </a:r>
            <a:r>
              <a:rPr sz="3200" spc="-10" dirty="0">
                <a:latin typeface="Calibri"/>
                <a:cs typeface="Calibri"/>
              </a:rPr>
              <a:t>survey </a:t>
            </a:r>
            <a:r>
              <a:rPr sz="3200" spc="-5" dirty="0">
                <a:latin typeface="Calibri"/>
                <a:cs typeface="Calibri"/>
              </a:rPr>
              <a:t>lines </a:t>
            </a:r>
            <a:r>
              <a:rPr sz="3200" dirty="0">
                <a:latin typeface="Calibri"/>
                <a:cs typeface="Calibri"/>
              </a:rPr>
              <a:t>and  </a:t>
            </a:r>
            <a:r>
              <a:rPr sz="3200" spc="-5" dirty="0">
                <a:latin typeface="Calibri"/>
                <a:cs typeface="Calibri"/>
              </a:rPr>
              <a:t>noting</a:t>
            </a:r>
            <a:r>
              <a:rPr sz="3200" spc="10" dirty="0">
                <a:latin typeface="Calibri"/>
                <a:cs typeface="Calibri"/>
              </a:rPr>
              <a:t> </a:t>
            </a:r>
            <a:r>
              <a:rPr sz="3200" dirty="0">
                <a:latin typeface="Calibri"/>
                <a:cs typeface="Calibri"/>
              </a:rPr>
              <a:t>them.</a:t>
            </a:r>
            <a:endParaRPr sz="3200">
              <a:latin typeface="Calibri"/>
              <a:cs typeface="Calibri"/>
            </a:endParaRPr>
          </a:p>
        </p:txBody>
      </p:sp>
    </p:spTree>
    <p:extLst>
      <p:ext uri="{BB962C8B-B14F-4D97-AF65-F5344CB8AC3E}">
        <p14:creationId xmlns:p14="http://schemas.microsoft.com/office/powerpoint/2010/main" val="141014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52625" y="464910"/>
            <a:ext cx="6124575" cy="690574"/>
          </a:xfrm>
          <a:prstGeom prst="rect">
            <a:avLst/>
          </a:prstGeom>
        </p:spPr>
        <p:txBody>
          <a:bodyPr vert="horz" wrap="square" lIns="0" tIns="13335" rIns="0" bIns="0" rtlCol="0">
            <a:spAutoFit/>
          </a:bodyPr>
          <a:lstStyle/>
          <a:p>
            <a:pPr marL="12700">
              <a:lnSpc>
                <a:spcPct val="100000"/>
              </a:lnSpc>
              <a:spcBef>
                <a:spcPts val="105"/>
              </a:spcBef>
            </a:pPr>
            <a:r>
              <a:rPr lang="en-US" b="0" spc="-10" dirty="0" smtClean="0">
                <a:latin typeface="Calibri"/>
                <a:cs typeface="Calibri"/>
              </a:rPr>
              <a:t>1. </a:t>
            </a:r>
            <a:r>
              <a:rPr b="0" spc="-10" dirty="0" smtClean="0">
                <a:latin typeface="Calibri"/>
                <a:cs typeface="Calibri"/>
              </a:rPr>
              <a:t>Reconnaissance</a:t>
            </a:r>
            <a:r>
              <a:rPr b="0" spc="-45" dirty="0" smtClean="0">
                <a:latin typeface="Calibri"/>
                <a:cs typeface="Calibri"/>
              </a:rPr>
              <a:t> </a:t>
            </a:r>
            <a:r>
              <a:rPr b="0" spc="-10" dirty="0">
                <a:latin typeface="Calibri"/>
                <a:cs typeface="Calibri"/>
              </a:rPr>
              <a:t>survey</a:t>
            </a:r>
          </a:p>
        </p:txBody>
      </p:sp>
      <p:sp>
        <p:nvSpPr>
          <p:cNvPr id="3" name="object 3"/>
          <p:cNvSpPr txBox="1"/>
          <p:nvPr/>
        </p:nvSpPr>
        <p:spPr>
          <a:xfrm>
            <a:off x="535940" y="1607261"/>
            <a:ext cx="7874634" cy="4416425"/>
          </a:xfrm>
          <a:prstGeom prst="rect">
            <a:avLst/>
          </a:prstGeom>
        </p:spPr>
        <p:txBody>
          <a:bodyPr vert="horz" wrap="square" lIns="0" tIns="13335" rIns="0" bIns="0" rtlCol="0">
            <a:spAutoFit/>
          </a:bodyPr>
          <a:lstStyle/>
          <a:p>
            <a:pPr marL="355600" marR="5080" indent="-342900" algn="just">
              <a:lnSpc>
                <a:spcPct val="100000"/>
              </a:lnSpc>
              <a:spcBef>
                <a:spcPts val="105"/>
              </a:spcBef>
              <a:buFont typeface="Arial"/>
              <a:buChar char="•"/>
              <a:tabLst>
                <a:tab pos="354965" algn="l"/>
                <a:tab pos="355600" algn="l"/>
              </a:tabLst>
            </a:pPr>
            <a:r>
              <a:rPr sz="3200" spc="-5" dirty="0">
                <a:latin typeface="Calibri"/>
                <a:cs typeface="Calibri"/>
              </a:rPr>
              <a:t>The preliminary inspection </a:t>
            </a:r>
            <a:r>
              <a:rPr sz="3200" dirty="0">
                <a:latin typeface="Calibri"/>
                <a:cs typeface="Calibri"/>
              </a:rPr>
              <a:t>of </a:t>
            </a:r>
            <a:r>
              <a:rPr sz="3200" spc="-5" dirty="0">
                <a:latin typeface="Calibri"/>
                <a:cs typeface="Calibri"/>
              </a:rPr>
              <a:t>the area </a:t>
            </a:r>
            <a:r>
              <a:rPr sz="3200" spc="-20" dirty="0">
                <a:latin typeface="Calibri"/>
                <a:cs typeface="Calibri"/>
              </a:rPr>
              <a:t>to </a:t>
            </a:r>
            <a:r>
              <a:rPr sz="3200" spc="-5" dirty="0">
                <a:latin typeface="Calibri"/>
                <a:cs typeface="Calibri"/>
              </a:rPr>
              <a:t>be  </a:t>
            </a:r>
            <a:r>
              <a:rPr sz="3200" spc="-10" dirty="0">
                <a:latin typeface="Calibri"/>
                <a:cs typeface="Calibri"/>
              </a:rPr>
              <a:t>surveyed </a:t>
            </a:r>
            <a:r>
              <a:rPr sz="3200" dirty="0">
                <a:latin typeface="Calibri"/>
                <a:cs typeface="Calibri"/>
              </a:rPr>
              <a:t>is </a:t>
            </a:r>
            <a:r>
              <a:rPr sz="3200" spc="-5" dirty="0">
                <a:latin typeface="Calibri"/>
                <a:cs typeface="Calibri"/>
              </a:rPr>
              <a:t>called reconnaissance. The  </a:t>
            </a:r>
            <a:r>
              <a:rPr sz="3200" spc="-10" dirty="0">
                <a:latin typeface="Calibri"/>
                <a:cs typeface="Calibri"/>
              </a:rPr>
              <a:t>surveyor </a:t>
            </a:r>
            <a:r>
              <a:rPr sz="3200" dirty="0">
                <a:latin typeface="Calibri"/>
                <a:cs typeface="Calibri"/>
              </a:rPr>
              <a:t>inspects the </a:t>
            </a:r>
            <a:r>
              <a:rPr sz="3200" spc="-10" dirty="0">
                <a:latin typeface="Calibri"/>
                <a:cs typeface="Calibri"/>
              </a:rPr>
              <a:t>area </a:t>
            </a:r>
            <a:r>
              <a:rPr sz="3200" spc="-25" dirty="0">
                <a:latin typeface="Calibri"/>
                <a:cs typeface="Calibri"/>
              </a:rPr>
              <a:t>to </a:t>
            </a:r>
            <a:r>
              <a:rPr sz="3200" spc="-5" dirty="0">
                <a:latin typeface="Calibri"/>
                <a:cs typeface="Calibri"/>
              </a:rPr>
              <a:t>be </a:t>
            </a:r>
            <a:r>
              <a:rPr sz="3200" spc="-10" dirty="0">
                <a:latin typeface="Calibri"/>
                <a:cs typeface="Calibri"/>
              </a:rPr>
              <a:t>surveyed,  survey </a:t>
            </a:r>
            <a:r>
              <a:rPr sz="3200" spc="5" dirty="0">
                <a:latin typeface="Calibri"/>
                <a:cs typeface="Calibri"/>
              </a:rPr>
              <a:t>or </a:t>
            </a:r>
            <a:r>
              <a:rPr sz="3200" spc="-10" dirty="0">
                <a:latin typeface="Calibri"/>
                <a:cs typeface="Calibri"/>
              </a:rPr>
              <a:t>prepares index </a:t>
            </a:r>
            <a:r>
              <a:rPr sz="3200" spc="-30" dirty="0">
                <a:latin typeface="Calibri"/>
                <a:cs typeface="Calibri"/>
              </a:rPr>
              <a:t>sketch </a:t>
            </a:r>
            <a:r>
              <a:rPr sz="3200" dirty="0">
                <a:latin typeface="Calibri"/>
                <a:cs typeface="Calibri"/>
              </a:rPr>
              <a:t>or </a:t>
            </a:r>
            <a:r>
              <a:rPr sz="3200" spc="-45" dirty="0">
                <a:latin typeface="Calibri"/>
                <a:cs typeface="Calibri"/>
              </a:rPr>
              <a:t>key </a:t>
            </a:r>
            <a:r>
              <a:rPr sz="3200" spc="-5" dirty="0">
                <a:latin typeface="Calibri"/>
                <a:cs typeface="Calibri"/>
              </a:rPr>
              <a:t>plan.  </a:t>
            </a:r>
            <a:r>
              <a:rPr sz="3200" spc="-25" dirty="0">
                <a:latin typeface="Calibri"/>
                <a:cs typeface="Calibri"/>
              </a:rPr>
              <a:t>Walk </a:t>
            </a:r>
            <a:r>
              <a:rPr sz="3200" spc="-5" dirty="0">
                <a:latin typeface="Calibri"/>
                <a:cs typeface="Calibri"/>
              </a:rPr>
              <a:t>the </a:t>
            </a:r>
            <a:r>
              <a:rPr sz="3200" dirty="0">
                <a:latin typeface="Calibri"/>
                <a:cs typeface="Calibri"/>
              </a:rPr>
              <a:t>whole </a:t>
            </a:r>
            <a:r>
              <a:rPr sz="3200" spc="-10" dirty="0">
                <a:latin typeface="Calibri"/>
                <a:cs typeface="Calibri"/>
              </a:rPr>
              <a:t>area </a:t>
            </a:r>
            <a:r>
              <a:rPr sz="3200" dirty="0">
                <a:latin typeface="Calibri"/>
                <a:cs typeface="Calibri"/>
              </a:rPr>
              <a:t>and </a:t>
            </a:r>
            <a:r>
              <a:rPr sz="3200" spc="-5" dirty="0">
                <a:latin typeface="Calibri"/>
                <a:cs typeface="Calibri"/>
              </a:rPr>
              <a:t>thoroughly </a:t>
            </a:r>
            <a:r>
              <a:rPr sz="3200" spc="-15" dirty="0">
                <a:latin typeface="Calibri"/>
                <a:cs typeface="Calibri"/>
              </a:rPr>
              <a:t>examine  </a:t>
            </a:r>
            <a:r>
              <a:rPr sz="3200" dirty="0">
                <a:latin typeface="Calibri"/>
                <a:cs typeface="Calibri"/>
              </a:rPr>
              <a:t>the </a:t>
            </a:r>
            <a:r>
              <a:rPr sz="3200" spc="-10" dirty="0">
                <a:latin typeface="Calibri"/>
                <a:cs typeface="Calibri"/>
              </a:rPr>
              <a:t>ground, note </a:t>
            </a:r>
            <a:r>
              <a:rPr sz="3200" dirty="0">
                <a:latin typeface="Calibri"/>
                <a:cs typeface="Calibri"/>
              </a:rPr>
              <a:t>the </a:t>
            </a:r>
            <a:r>
              <a:rPr sz="3200" spc="-5" dirty="0">
                <a:latin typeface="Calibri"/>
                <a:cs typeface="Calibri"/>
              </a:rPr>
              <a:t>position of boundaries,  </a:t>
            </a:r>
            <a:r>
              <a:rPr sz="3200" spc="-10" dirty="0">
                <a:latin typeface="Calibri"/>
                <a:cs typeface="Calibri"/>
              </a:rPr>
              <a:t>road, </a:t>
            </a:r>
            <a:r>
              <a:rPr sz="3200" dirty="0">
                <a:latin typeface="Calibri"/>
                <a:cs typeface="Calibri"/>
              </a:rPr>
              <a:t>and </a:t>
            </a:r>
            <a:r>
              <a:rPr sz="3200" spc="-10" dirty="0">
                <a:latin typeface="Calibri"/>
                <a:cs typeface="Calibri"/>
              </a:rPr>
              <a:t>river etc., </a:t>
            </a:r>
            <a:r>
              <a:rPr sz="3200" spc="-5" dirty="0">
                <a:latin typeface="Calibri"/>
                <a:cs typeface="Calibri"/>
              </a:rPr>
              <a:t>various </a:t>
            </a:r>
            <a:r>
              <a:rPr sz="3200" spc="-10" dirty="0">
                <a:latin typeface="Calibri"/>
                <a:cs typeface="Calibri"/>
              </a:rPr>
              <a:t>difficulties </a:t>
            </a:r>
            <a:r>
              <a:rPr sz="3200" spc="-20" dirty="0">
                <a:latin typeface="Calibri"/>
                <a:cs typeface="Calibri"/>
              </a:rPr>
              <a:t>to  </a:t>
            </a:r>
            <a:r>
              <a:rPr sz="3200" dirty="0">
                <a:latin typeface="Calibri"/>
                <a:cs typeface="Calibri"/>
              </a:rPr>
              <a:t>chain </a:t>
            </a:r>
            <a:r>
              <a:rPr sz="3200" spc="-5" dirty="0">
                <a:latin typeface="Calibri"/>
                <a:cs typeface="Calibri"/>
              </a:rPr>
              <a:t>lines, select </a:t>
            </a:r>
            <a:r>
              <a:rPr sz="3200" spc="-15" dirty="0">
                <a:latin typeface="Calibri"/>
                <a:cs typeface="Calibri"/>
              </a:rPr>
              <a:t>stations, </a:t>
            </a:r>
            <a:r>
              <a:rPr sz="3200" dirty="0">
                <a:latin typeface="Calibri"/>
                <a:cs typeface="Calibri"/>
              </a:rPr>
              <a:t>and </a:t>
            </a:r>
            <a:r>
              <a:rPr sz="3200" spc="-10" dirty="0">
                <a:latin typeface="Calibri"/>
                <a:cs typeface="Calibri"/>
              </a:rPr>
              <a:t>prepare neat  </a:t>
            </a:r>
            <a:r>
              <a:rPr sz="3200" spc="-25" dirty="0">
                <a:latin typeface="Calibri"/>
                <a:cs typeface="Calibri"/>
              </a:rPr>
              <a:t>sketches </a:t>
            </a:r>
            <a:r>
              <a:rPr sz="3200" spc="-5" dirty="0">
                <a:latin typeface="Calibri"/>
                <a:cs typeface="Calibri"/>
              </a:rPr>
              <a:t>called </a:t>
            </a:r>
            <a:r>
              <a:rPr sz="3200" spc="-15" dirty="0">
                <a:latin typeface="Calibri"/>
                <a:cs typeface="Calibri"/>
              </a:rPr>
              <a:t>index </a:t>
            </a:r>
            <a:r>
              <a:rPr sz="3200" spc="-25" dirty="0">
                <a:latin typeface="Calibri"/>
                <a:cs typeface="Calibri"/>
              </a:rPr>
              <a:t>sketches </a:t>
            </a:r>
            <a:r>
              <a:rPr sz="3200" spc="-5" dirty="0">
                <a:latin typeface="Calibri"/>
                <a:cs typeface="Calibri"/>
              </a:rPr>
              <a:t>or </a:t>
            </a:r>
            <a:r>
              <a:rPr sz="3200" spc="-45" dirty="0">
                <a:latin typeface="Calibri"/>
                <a:cs typeface="Calibri"/>
              </a:rPr>
              <a:t>key</a:t>
            </a:r>
            <a:r>
              <a:rPr sz="3200" spc="90" dirty="0">
                <a:latin typeface="Calibri"/>
                <a:cs typeface="Calibri"/>
              </a:rPr>
              <a:t> </a:t>
            </a:r>
            <a:r>
              <a:rPr sz="3200" spc="-5" dirty="0">
                <a:latin typeface="Calibri"/>
                <a:cs typeface="Calibri"/>
              </a:rPr>
              <a:t>plan</a:t>
            </a:r>
            <a:endParaRPr sz="3200" dirty="0">
              <a:latin typeface="Calibri"/>
              <a:cs typeface="Calibri"/>
            </a:endParaRPr>
          </a:p>
        </p:txBody>
      </p:sp>
    </p:spTree>
    <p:extLst>
      <p:ext uri="{BB962C8B-B14F-4D97-AF65-F5344CB8AC3E}">
        <p14:creationId xmlns:p14="http://schemas.microsoft.com/office/powerpoint/2010/main" val="347624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12065" indent="0" algn="just">
              <a:lnSpc>
                <a:spcPct val="100000"/>
              </a:lnSpc>
              <a:spcBef>
                <a:spcPts val="5"/>
              </a:spcBef>
              <a:buSzPct val="91304"/>
              <a:buNone/>
              <a:tabLst>
                <a:tab pos="128905" algn="l"/>
              </a:tabLst>
            </a:pPr>
            <a:r>
              <a:rPr lang="en-US" b="1" spc="10" dirty="0" smtClean="0">
                <a:latin typeface="Times New Roman"/>
                <a:cs typeface="Times New Roman"/>
              </a:rPr>
              <a:t>2. Index </a:t>
            </a:r>
            <a:r>
              <a:rPr lang="en-US" b="1" spc="20" dirty="0">
                <a:latin typeface="Times New Roman"/>
                <a:cs typeface="Times New Roman"/>
              </a:rPr>
              <a:t>sketch</a:t>
            </a:r>
            <a:endParaRPr lang="en-US" dirty="0">
              <a:latin typeface="Times New Roman"/>
              <a:cs typeface="Times New Roman"/>
            </a:endParaRPr>
          </a:p>
          <a:p>
            <a:pPr marL="12700" marR="7620" algn="just">
              <a:lnSpc>
                <a:spcPct val="100800"/>
              </a:lnSpc>
              <a:spcBef>
                <a:spcPts val="1090"/>
              </a:spcBef>
            </a:pPr>
            <a:r>
              <a:rPr lang="en-US" spc="5" dirty="0">
                <a:latin typeface="Times New Roman"/>
                <a:cs typeface="Times New Roman"/>
              </a:rPr>
              <a:t>After </a:t>
            </a:r>
            <a:r>
              <a:rPr lang="en-US" spc="15" dirty="0">
                <a:latin typeface="Times New Roman"/>
                <a:cs typeface="Times New Roman"/>
              </a:rPr>
              <a:t>preliminary inspection </a:t>
            </a:r>
            <a:r>
              <a:rPr lang="en-US" spc="20" dirty="0">
                <a:latin typeface="Times New Roman"/>
                <a:cs typeface="Times New Roman"/>
              </a:rPr>
              <a:t>of </a:t>
            </a:r>
            <a:r>
              <a:rPr lang="en-US" spc="15" dirty="0">
                <a:latin typeface="Times New Roman"/>
                <a:cs typeface="Times New Roman"/>
              </a:rPr>
              <a:t>the </a:t>
            </a:r>
            <a:r>
              <a:rPr lang="en-US" spc="20" dirty="0">
                <a:latin typeface="Times New Roman"/>
                <a:cs typeface="Times New Roman"/>
              </a:rPr>
              <a:t>area, </a:t>
            </a:r>
            <a:r>
              <a:rPr lang="en-US" spc="25" dirty="0">
                <a:latin typeface="Times New Roman"/>
                <a:cs typeface="Times New Roman"/>
              </a:rPr>
              <a:t>the </a:t>
            </a:r>
            <a:r>
              <a:rPr lang="en-US" spc="15" dirty="0">
                <a:latin typeface="Times New Roman"/>
                <a:cs typeface="Times New Roman"/>
              </a:rPr>
              <a:t>surveyor should prepare a neat hand sketch showing  the </a:t>
            </a:r>
            <a:r>
              <a:rPr lang="en-US" spc="20" dirty="0">
                <a:latin typeface="Times New Roman"/>
                <a:cs typeface="Times New Roman"/>
              </a:rPr>
              <a:t>arrangement of </a:t>
            </a:r>
            <a:r>
              <a:rPr lang="en-US" spc="25" dirty="0">
                <a:latin typeface="Times New Roman"/>
                <a:cs typeface="Times New Roman"/>
              </a:rPr>
              <a:t>the </a:t>
            </a:r>
            <a:r>
              <a:rPr lang="en-US" spc="15" dirty="0">
                <a:latin typeface="Times New Roman"/>
                <a:cs typeface="Times New Roman"/>
              </a:rPr>
              <a:t>framework </a:t>
            </a:r>
            <a:r>
              <a:rPr lang="en-US" spc="25" dirty="0">
                <a:latin typeface="Times New Roman"/>
                <a:cs typeface="Times New Roman"/>
              </a:rPr>
              <a:t>and </a:t>
            </a:r>
            <a:r>
              <a:rPr lang="en-US" spc="20" dirty="0">
                <a:latin typeface="Times New Roman"/>
                <a:cs typeface="Times New Roman"/>
              </a:rPr>
              <a:t>approximate </a:t>
            </a:r>
            <a:r>
              <a:rPr lang="en-US" spc="10" dirty="0">
                <a:latin typeface="Times New Roman"/>
                <a:cs typeface="Times New Roman"/>
              </a:rPr>
              <a:t>position </a:t>
            </a:r>
            <a:r>
              <a:rPr lang="en-US" spc="20" dirty="0">
                <a:latin typeface="Times New Roman"/>
                <a:cs typeface="Times New Roman"/>
              </a:rPr>
              <a:t>of </a:t>
            </a:r>
            <a:r>
              <a:rPr lang="en-US" spc="25" dirty="0">
                <a:latin typeface="Times New Roman"/>
                <a:cs typeface="Times New Roman"/>
              </a:rPr>
              <a:t>the </a:t>
            </a:r>
            <a:r>
              <a:rPr lang="en-US" spc="10" dirty="0">
                <a:latin typeface="Times New Roman"/>
                <a:cs typeface="Times New Roman"/>
              </a:rPr>
              <a:t>objects. </a:t>
            </a:r>
            <a:r>
              <a:rPr lang="en-US" spc="40" dirty="0">
                <a:latin typeface="Times New Roman"/>
                <a:cs typeface="Times New Roman"/>
              </a:rPr>
              <a:t>He </a:t>
            </a:r>
            <a:r>
              <a:rPr lang="en-US" spc="15" dirty="0">
                <a:latin typeface="Times New Roman"/>
                <a:cs typeface="Times New Roman"/>
              </a:rPr>
              <a:t>should </a:t>
            </a:r>
            <a:r>
              <a:rPr lang="en-US" spc="10" dirty="0">
                <a:latin typeface="Times New Roman"/>
                <a:cs typeface="Times New Roman"/>
              </a:rPr>
              <a:t>note </a:t>
            </a:r>
            <a:r>
              <a:rPr lang="en-US" spc="25" dirty="0">
                <a:latin typeface="Times New Roman"/>
                <a:cs typeface="Times New Roman"/>
              </a:rPr>
              <a:t>the  </a:t>
            </a:r>
            <a:r>
              <a:rPr lang="en-US" spc="20" dirty="0">
                <a:latin typeface="Times New Roman"/>
                <a:cs typeface="Times New Roman"/>
              </a:rPr>
              <a:t>names of </a:t>
            </a:r>
            <a:r>
              <a:rPr lang="en-US" spc="25" dirty="0">
                <a:latin typeface="Times New Roman"/>
                <a:cs typeface="Times New Roman"/>
              </a:rPr>
              <a:t>the </a:t>
            </a:r>
            <a:r>
              <a:rPr lang="en-US" spc="15" dirty="0">
                <a:latin typeface="Times New Roman"/>
                <a:cs typeface="Times New Roman"/>
              </a:rPr>
              <a:t>stations </a:t>
            </a:r>
            <a:r>
              <a:rPr lang="en-US" spc="25" dirty="0">
                <a:latin typeface="Times New Roman"/>
                <a:cs typeface="Times New Roman"/>
              </a:rPr>
              <a:t>on </a:t>
            </a:r>
            <a:r>
              <a:rPr lang="en-US" spc="15" dirty="0">
                <a:latin typeface="Times New Roman"/>
                <a:cs typeface="Times New Roman"/>
              </a:rPr>
              <a:t>the </a:t>
            </a:r>
            <a:r>
              <a:rPr lang="en-US" spc="20" dirty="0">
                <a:latin typeface="Times New Roman"/>
                <a:cs typeface="Times New Roman"/>
              </a:rPr>
              <a:t>sketch </a:t>
            </a:r>
            <a:r>
              <a:rPr lang="en-US" spc="15" dirty="0">
                <a:latin typeface="Times New Roman"/>
                <a:cs typeface="Times New Roman"/>
              </a:rPr>
              <a:t>maintaining some order (clockwise </a:t>
            </a:r>
            <a:r>
              <a:rPr lang="en-US" spc="5" dirty="0">
                <a:latin typeface="Times New Roman"/>
                <a:cs typeface="Times New Roman"/>
              </a:rPr>
              <a:t>or </a:t>
            </a:r>
            <a:r>
              <a:rPr lang="en-US" spc="15" dirty="0">
                <a:latin typeface="Times New Roman"/>
                <a:cs typeface="Times New Roman"/>
              </a:rPr>
              <a:t>anticlockwise). </a:t>
            </a:r>
            <a:r>
              <a:rPr lang="en-US" spc="30" dirty="0">
                <a:latin typeface="Times New Roman"/>
                <a:cs typeface="Times New Roman"/>
              </a:rPr>
              <a:t>The  </a:t>
            </a:r>
            <a:r>
              <a:rPr lang="en-US" spc="10" dirty="0">
                <a:latin typeface="Times New Roman"/>
                <a:cs typeface="Times New Roman"/>
              </a:rPr>
              <a:t>field work </a:t>
            </a:r>
            <a:r>
              <a:rPr lang="en-US" spc="15" dirty="0">
                <a:latin typeface="Times New Roman"/>
                <a:cs typeface="Times New Roman"/>
              </a:rPr>
              <a:t>should </a:t>
            </a:r>
            <a:r>
              <a:rPr lang="en-US" spc="25" dirty="0">
                <a:latin typeface="Times New Roman"/>
                <a:cs typeface="Times New Roman"/>
              </a:rPr>
              <a:t>be </a:t>
            </a:r>
            <a:r>
              <a:rPr lang="en-US" spc="20" dirty="0">
                <a:latin typeface="Times New Roman"/>
                <a:cs typeface="Times New Roman"/>
              </a:rPr>
              <a:t>executed according </a:t>
            </a:r>
            <a:r>
              <a:rPr lang="en-US" spc="5" dirty="0">
                <a:latin typeface="Times New Roman"/>
                <a:cs typeface="Times New Roman"/>
              </a:rPr>
              <a:t>to </a:t>
            </a:r>
            <a:r>
              <a:rPr lang="en-US" spc="10" dirty="0">
                <a:latin typeface="Times New Roman"/>
                <a:cs typeface="Times New Roman"/>
              </a:rPr>
              <a:t>this </a:t>
            </a:r>
            <a:r>
              <a:rPr lang="en-US" spc="20" dirty="0">
                <a:latin typeface="Times New Roman"/>
                <a:cs typeface="Times New Roman"/>
              </a:rPr>
              <a:t>index </a:t>
            </a:r>
            <a:r>
              <a:rPr lang="en-US" spc="10" dirty="0">
                <a:latin typeface="Times New Roman"/>
                <a:cs typeface="Times New Roman"/>
              </a:rPr>
              <a:t>sketch. </a:t>
            </a:r>
            <a:r>
              <a:rPr lang="en-US" spc="30" dirty="0">
                <a:latin typeface="Times New Roman"/>
                <a:cs typeface="Times New Roman"/>
              </a:rPr>
              <a:t>The </a:t>
            </a:r>
            <a:r>
              <a:rPr lang="en-US" spc="20" dirty="0">
                <a:latin typeface="Times New Roman"/>
                <a:cs typeface="Times New Roman"/>
              </a:rPr>
              <a:t>names </a:t>
            </a:r>
            <a:r>
              <a:rPr lang="en-US" spc="25" dirty="0">
                <a:latin typeface="Times New Roman"/>
                <a:cs typeface="Times New Roman"/>
              </a:rPr>
              <a:t>and </a:t>
            </a:r>
            <a:r>
              <a:rPr lang="en-US" spc="20" dirty="0">
                <a:latin typeface="Times New Roman"/>
                <a:cs typeface="Times New Roman"/>
              </a:rPr>
              <a:t>sequence of chain  </a:t>
            </a:r>
            <a:r>
              <a:rPr lang="en-US" spc="15" dirty="0">
                <a:latin typeface="Times New Roman"/>
                <a:cs typeface="Times New Roman"/>
              </a:rPr>
              <a:t>lines </a:t>
            </a:r>
            <a:r>
              <a:rPr lang="en-US" spc="10" dirty="0">
                <a:latin typeface="Times New Roman"/>
                <a:cs typeface="Times New Roman"/>
              </a:rPr>
              <a:t>should </a:t>
            </a:r>
            <a:r>
              <a:rPr lang="en-US" spc="25" dirty="0">
                <a:latin typeface="Times New Roman"/>
                <a:cs typeface="Times New Roman"/>
              </a:rPr>
              <a:t>be </a:t>
            </a:r>
            <a:r>
              <a:rPr lang="en-US" spc="15" dirty="0">
                <a:latin typeface="Times New Roman"/>
                <a:cs typeface="Times New Roman"/>
              </a:rPr>
              <a:t>followed </a:t>
            </a:r>
            <a:r>
              <a:rPr lang="en-US" spc="35" dirty="0">
                <a:latin typeface="Times New Roman"/>
                <a:cs typeface="Times New Roman"/>
              </a:rPr>
              <a:t>as </a:t>
            </a:r>
            <a:r>
              <a:rPr lang="en-US" spc="15" dirty="0">
                <a:latin typeface="Times New Roman"/>
                <a:cs typeface="Times New Roman"/>
              </a:rPr>
              <a:t>directed </a:t>
            </a:r>
            <a:r>
              <a:rPr lang="en-US" spc="25" dirty="0">
                <a:latin typeface="Times New Roman"/>
                <a:cs typeface="Times New Roman"/>
              </a:rPr>
              <a:t>in </a:t>
            </a:r>
            <a:r>
              <a:rPr lang="en-US" spc="15" dirty="0">
                <a:latin typeface="Times New Roman"/>
                <a:cs typeface="Times New Roman"/>
              </a:rPr>
              <a:t>the </a:t>
            </a:r>
            <a:r>
              <a:rPr lang="en-US" spc="20" dirty="0">
                <a:latin typeface="Times New Roman"/>
                <a:cs typeface="Times New Roman"/>
              </a:rPr>
              <a:t>index </a:t>
            </a:r>
            <a:r>
              <a:rPr lang="en-US" spc="15" dirty="0">
                <a:latin typeface="Times New Roman"/>
                <a:cs typeface="Times New Roman"/>
              </a:rPr>
              <a:t>sketch. </a:t>
            </a:r>
            <a:r>
              <a:rPr lang="en-US" spc="30" dirty="0">
                <a:latin typeface="Times New Roman"/>
                <a:cs typeface="Times New Roman"/>
              </a:rPr>
              <a:t>The </a:t>
            </a:r>
            <a:r>
              <a:rPr lang="en-US" spc="20" dirty="0">
                <a:latin typeface="Times New Roman"/>
                <a:cs typeface="Times New Roman"/>
              </a:rPr>
              <a:t>‘base </a:t>
            </a:r>
            <a:r>
              <a:rPr lang="en-US" spc="10" dirty="0">
                <a:latin typeface="Times New Roman"/>
                <a:cs typeface="Times New Roman"/>
              </a:rPr>
              <a:t>line’ </a:t>
            </a:r>
            <a:r>
              <a:rPr lang="en-US" spc="15" dirty="0">
                <a:latin typeface="Times New Roman"/>
                <a:cs typeface="Times New Roman"/>
              </a:rPr>
              <a:t>should </a:t>
            </a:r>
            <a:r>
              <a:rPr lang="en-US" spc="25" dirty="0">
                <a:latin typeface="Times New Roman"/>
                <a:cs typeface="Times New Roman"/>
              </a:rPr>
              <a:t>be </a:t>
            </a:r>
            <a:r>
              <a:rPr lang="en-US" spc="15" dirty="0">
                <a:latin typeface="Times New Roman"/>
                <a:cs typeface="Times New Roman"/>
              </a:rPr>
              <a:t>clearly  </a:t>
            </a:r>
            <a:r>
              <a:rPr lang="en-US" spc="10" dirty="0">
                <a:latin typeface="Times New Roman"/>
                <a:cs typeface="Times New Roman"/>
              </a:rPr>
              <a:t>indicated </a:t>
            </a:r>
            <a:r>
              <a:rPr lang="en-US" spc="5" dirty="0">
                <a:latin typeface="Times New Roman"/>
                <a:cs typeface="Times New Roman"/>
              </a:rPr>
              <a:t>in </a:t>
            </a:r>
            <a:r>
              <a:rPr lang="en-US" spc="15" dirty="0">
                <a:latin typeface="Times New Roman"/>
                <a:cs typeface="Times New Roman"/>
              </a:rPr>
              <a:t>the </a:t>
            </a:r>
            <a:r>
              <a:rPr lang="en-US" spc="20" dirty="0">
                <a:latin typeface="Times New Roman"/>
                <a:cs typeface="Times New Roman"/>
              </a:rPr>
              <a:t>index</a:t>
            </a:r>
            <a:r>
              <a:rPr lang="en-US" spc="25" dirty="0">
                <a:latin typeface="Times New Roman"/>
                <a:cs typeface="Times New Roman"/>
              </a:rPr>
              <a:t> </a:t>
            </a:r>
            <a:r>
              <a:rPr lang="en-US" spc="15" dirty="0">
                <a:latin typeface="Times New Roman"/>
                <a:cs typeface="Times New Roman"/>
              </a:rPr>
              <a:t>sketch.</a:t>
            </a:r>
            <a:endParaRPr lang="en-US" dirty="0">
              <a:latin typeface="Times New Roman"/>
              <a:cs typeface="Times New Roman"/>
            </a:endParaRPr>
          </a:p>
          <a:p>
            <a:endParaRPr lang="en-US" dirty="0"/>
          </a:p>
        </p:txBody>
      </p:sp>
    </p:spTree>
    <p:extLst>
      <p:ext uri="{BB962C8B-B14F-4D97-AF65-F5344CB8AC3E}">
        <p14:creationId xmlns:p14="http://schemas.microsoft.com/office/powerpoint/2010/main" val="1404865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527050"/>
            <a:ext cx="8066405" cy="5513070"/>
          </a:xfrm>
          <a:prstGeom prst="rect">
            <a:avLst/>
          </a:prstGeom>
        </p:spPr>
        <p:txBody>
          <a:bodyPr vert="horz" wrap="square" lIns="0" tIns="104140" rIns="0" bIns="0" rtlCol="0">
            <a:spAutoFit/>
          </a:bodyPr>
          <a:lstStyle/>
          <a:p>
            <a:pPr marL="12700">
              <a:lnSpc>
                <a:spcPct val="100000"/>
              </a:lnSpc>
              <a:spcBef>
                <a:spcPts val="820"/>
              </a:spcBef>
              <a:tabLst>
                <a:tab pos="354965" algn="l"/>
                <a:tab pos="355600" algn="l"/>
              </a:tabLst>
            </a:pPr>
            <a:r>
              <a:rPr lang="en-US" sz="3000" b="1" dirty="0">
                <a:latin typeface="Calibri"/>
                <a:cs typeface="Calibri"/>
              </a:rPr>
              <a:t>3</a:t>
            </a:r>
            <a:r>
              <a:rPr sz="3000" b="1" dirty="0" smtClean="0">
                <a:latin typeface="Calibri"/>
                <a:cs typeface="Calibri"/>
              </a:rPr>
              <a:t>. </a:t>
            </a:r>
            <a:r>
              <a:rPr sz="3000" b="1" dirty="0">
                <a:latin typeface="Calibri"/>
                <a:cs typeface="Calibri"/>
              </a:rPr>
              <a:t>Marking</a:t>
            </a:r>
            <a:r>
              <a:rPr sz="3000" b="1" spc="-5" dirty="0">
                <a:latin typeface="Calibri"/>
                <a:cs typeface="Calibri"/>
              </a:rPr>
              <a:t> </a:t>
            </a:r>
            <a:r>
              <a:rPr sz="3000" b="1" spc="-10" dirty="0">
                <a:latin typeface="Calibri"/>
                <a:cs typeface="Calibri"/>
              </a:rPr>
              <a:t>stations</a:t>
            </a:r>
            <a:endParaRPr sz="3000" dirty="0">
              <a:latin typeface="Calibri"/>
              <a:cs typeface="Calibri"/>
            </a:endParaRPr>
          </a:p>
          <a:p>
            <a:pPr marL="355600" marR="120650" indent="-342900">
              <a:lnSpc>
                <a:spcPct val="100000"/>
              </a:lnSpc>
              <a:spcBef>
                <a:spcPts val="720"/>
              </a:spcBef>
              <a:buFont typeface="Arial"/>
              <a:buChar char="•"/>
              <a:tabLst>
                <a:tab pos="354965" algn="l"/>
                <a:tab pos="355600" algn="l"/>
              </a:tabLst>
            </a:pPr>
            <a:r>
              <a:rPr sz="3000" spc="-10" dirty="0">
                <a:latin typeface="Calibri"/>
                <a:cs typeface="Calibri"/>
              </a:rPr>
              <a:t>Stations </a:t>
            </a:r>
            <a:r>
              <a:rPr sz="3000" spc="-15" dirty="0">
                <a:latin typeface="Calibri"/>
                <a:cs typeface="Calibri"/>
              </a:rPr>
              <a:t>are marked </a:t>
            </a:r>
            <a:r>
              <a:rPr sz="3000" dirty="0">
                <a:latin typeface="Calibri"/>
                <a:cs typeface="Calibri"/>
              </a:rPr>
              <a:t>with </a:t>
            </a:r>
            <a:r>
              <a:rPr sz="3000" spc="-10" dirty="0">
                <a:latin typeface="Calibri"/>
                <a:cs typeface="Calibri"/>
              </a:rPr>
              <a:t>ranging </a:t>
            </a:r>
            <a:r>
              <a:rPr sz="3000" spc="-15" dirty="0">
                <a:latin typeface="Calibri"/>
                <a:cs typeface="Calibri"/>
              </a:rPr>
              <a:t>rod, </a:t>
            </a:r>
            <a:r>
              <a:rPr sz="3000" spc="-5" dirty="0">
                <a:latin typeface="Calibri"/>
                <a:cs typeface="Calibri"/>
              </a:rPr>
              <a:t>or </a:t>
            </a:r>
            <a:r>
              <a:rPr sz="3000" spc="-10" dirty="0">
                <a:latin typeface="Calibri"/>
                <a:cs typeface="Calibri"/>
              </a:rPr>
              <a:t>wooden  </a:t>
            </a:r>
            <a:r>
              <a:rPr sz="3000" dirty="0">
                <a:latin typeface="Calibri"/>
                <a:cs typeface="Calibri"/>
              </a:rPr>
              <a:t>peg, </a:t>
            </a:r>
            <a:r>
              <a:rPr sz="3000" spc="-5" dirty="0">
                <a:latin typeface="Calibri"/>
                <a:cs typeface="Calibri"/>
              </a:rPr>
              <a:t>driving </a:t>
            </a:r>
            <a:r>
              <a:rPr sz="3000" dirty="0">
                <a:latin typeface="Calibri"/>
                <a:cs typeface="Calibri"/>
              </a:rPr>
              <a:t>a </a:t>
            </a:r>
            <a:r>
              <a:rPr sz="3000" spc="-5" dirty="0">
                <a:latin typeface="Calibri"/>
                <a:cs typeface="Calibri"/>
              </a:rPr>
              <a:t>nail or </a:t>
            </a:r>
            <a:r>
              <a:rPr sz="3000" spc="-20" dirty="0">
                <a:latin typeface="Calibri"/>
                <a:cs typeface="Calibri"/>
              </a:rPr>
              <a:t>spikes </a:t>
            </a:r>
            <a:r>
              <a:rPr sz="3000" dirty="0">
                <a:latin typeface="Calibri"/>
                <a:cs typeface="Calibri"/>
              </a:rPr>
              <a:t>if </a:t>
            </a:r>
            <a:r>
              <a:rPr sz="3000" spc="-15" dirty="0">
                <a:latin typeface="Calibri"/>
                <a:cs typeface="Calibri"/>
              </a:rPr>
              <a:t>hard </a:t>
            </a:r>
            <a:r>
              <a:rPr sz="3000" spc="-10" dirty="0">
                <a:latin typeface="Calibri"/>
                <a:cs typeface="Calibri"/>
              </a:rPr>
              <a:t>surface, </a:t>
            </a:r>
            <a:r>
              <a:rPr sz="3000" spc="-5" dirty="0">
                <a:latin typeface="Calibri"/>
                <a:cs typeface="Calibri"/>
              </a:rPr>
              <a:t>or  embedding </a:t>
            </a:r>
            <a:r>
              <a:rPr sz="3000" spc="-15" dirty="0">
                <a:latin typeface="Calibri"/>
                <a:cs typeface="Calibri"/>
              </a:rPr>
              <a:t>stone </a:t>
            </a:r>
            <a:r>
              <a:rPr sz="3000" dirty="0">
                <a:latin typeface="Calibri"/>
                <a:cs typeface="Calibri"/>
              </a:rPr>
              <a:t>with a </a:t>
            </a:r>
            <a:r>
              <a:rPr sz="3000" spc="-10" dirty="0">
                <a:latin typeface="Calibri"/>
                <a:cs typeface="Calibri"/>
              </a:rPr>
              <a:t>cross </a:t>
            </a:r>
            <a:r>
              <a:rPr sz="3000" dirty="0">
                <a:latin typeface="Calibri"/>
                <a:cs typeface="Calibri"/>
              </a:rPr>
              <a:t>mark.</a:t>
            </a:r>
          </a:p>
          <a:p>
            <a:pPr marL="12700">
              <a:lnSpc>
                <a:spcPct val="100000"/>
              </a:lnSpc>
              <a:spcBef>
                <a:spcPts val="720"/>
              </a:spcBef>
              <a:tabLst>
                <a:tab pos="354965" algn="l"/>
                <a:tab pos="355600" algn="l"/>
              </a:tabLst>
            </a:pPr>
            <a:r>
              <a:rPr lang="en-US" sz="3000" b="1" dirty="0">
                <a:latin typeface="Calibri"/>
                <a:cs typeface="Calibri"/>
              </a:rPr>
              <a:t>4</a:t>
            </a:r>
            <a:r>
              <a:rPr sz="3000" b="1" dirty="0" smtClean="0">
                <a:latin typeface="Calibri"/>
                <a:cs typeface="Calibri"/>
              </a:rPr>
              <a:t>. </a:t>
            </a:r>
            <a:r>
              <a:rPr sz="3000" b="1" spc="-20" dirty="0">
                <a:latin typeface="Calibri"/>
                <a:cs typeface="Calibri"/>
              </a:rPr>
              <a:t>Reference</a:t>
            </a:r>
            <a:r>
              <a:rPr sz="3000" b="1" spc="-10" dirty="0">
                <a:latin typeface="Calibri"/>
                <a:cs typeface="Calibri"/>
              </a:rPr>
              <a:t> </a:t>
            </a:r>
            <a:r>
              <a:rPr sz="3000" b="1" spc="-20" dirty="0">
                <a:latin typeface="Calibri"/>
                <a:cs typeface="Calibri"/>
              </a:rPr>
              <a:t>sketches</a:t>
            </a:r>
            <a:endParaRPr sz="3000" dirty="0">
              <a:latin typeface="Calibri"/>
              <a:cs typeface="Calibri"/>
            </a:endParaRPr>
          </a:p>
          <a:p>
            <a:pPr marL="355600" indent="-342900" algn="just">
              <a:lnSpc>
                <a:spcPct val="100000"/>
              </a:lnSpc>
              <a:spcBef>
                <a:spcPts val="720"/>
              </a:spcBef>
              <a:buFont typeface="Arial"/>
              <a:buChar char="•"/>
              <a:tabLst>
                <a:tab pos="354965" algn="l"/>
                <a:tab pos="355600" algn="l"/>
              </a:tabLst>
            </a:pPr>
            <a:r>
              <a:rPr sz="3000" spc="-10" dirty="0">
                <a:latin typeface="Calibri"/>
                <a:cs typeface="Calibri"/>
              </a:rPr>
              <a:t>After </a:t>
            </a:r>
            <a:r>
              <a:rPr sz="3000" dirty="0">
                <a:latin typeface="Calibri"/>
                <a:cs typeface="Calibri"/>
              </a:rPr>
              <a:t>marking the </a:t>
            </a:r>
            <a:r>
              <a:rPr sz="3000" spc="-15" dirty="0">
                <a:latin typeface="Calibri"/>
                <a:cs typeface="Calibri"/>
              </a:rPr>
              <a:t>station </a:t>
            </a:r>
            <a:r>
              <a:rPr sz="3000" spc="-5" dirty="0">
                <a:latin typeface="Calibri"/>
                <a:cs typeface="Calibri"/>
              </a:rPr>
              <a:t>should be</a:t>
            </a:r>
            <a:r>
              <a:rPr sz="3000" spc="-25" dirty="0">
                <a:latin typeface="Calibri"/>
                <a:cs typeface="Calibri"/>
              </a:rPr>
              <a:t> </a:t>
            </a:r>
            <a:r>
              <a:rPr sz="3000" spc="-20" dirty="0">
                <a:latin typeface="Calibri"/>
                <a:cs typeface="Calibri"/>
              </a:rPr>
              <a:t>referenced</a:t>
            </a:r>
            <a:endParaRPr sz="3000" dirty="0">
              <a:latin typeface="Calibri"/>
              <a:cs typeface="Calibri"/>
            </a:endParaRPr>
          </a:p>
          <a:p>
            <a:pPr marL="355600" marR="726440" algn="just">
              <a:lnSpc>
                <a:spcPct val="100000"/>
              </a:lnSpc>
              <a:spcBef>
                <a:spcPts val="5"/>
              </a:spcBef>
            </a:pPr>
            <a:r>
              <a:rPr sz="3000" spc="-5" dirty="0">
                <a:latin typeface="Calibri"/>
                <a:cs typeface="Calibri"/>
              </a:rPr>
              <a:t>i.e. </a:t>
            </a:r>
            <a:r>
              <a:rPr sz="3000" spc="-15" dirty="0">
                <a:latin typeface="Calibri"/>
                <a:cs typeface="Calibri"/>
              </a:rPr>
              <a:t>located </a:t>
            </a:r>
            <a:r>
              <a:rPr sz="3000" spc="-10" dirty="0">
                <a:latin typeface="Calibri"/>
                <a:cs typeface="Calibri"/>
              </a:rPr>
              <a:t>by measurement </a:t>
            </a:r>
            <a:r>
              <a:rPr sz="3000" spc="-5" dirty="0">
                <a:latin typeface="Calibri"/>
                <a:cs typeface="Calibri"/>
              </a:rPr>
              <a:t>called ties </a:t>
            </a:r>
            <a:r>
              <a:rPr sz="3000" spc="-25" dirty="0">
                <a:latin typeface="Calibri"/>
                <a:cs typeface="Calibri"/>
              </a:rPr>
              <a:t>taken  </a:t>
            </a:r>
            <a:r>
              <a:rPr sz="3000" spc="-20" dirty="0">
                <a:latin typeface="Calibri"/>
                <a:cs typeface="Calibri"/>
              </a:rPr>
              <a:t>from </a:t>
            </a:r>
            <a:r>
              <a:rPr sz="3000" dirty="0">
                <a:latin typeface="Calibri"/>
                <a:cs typeface="Calibri"/>
              </a:rPr>
              <a:t>3 </a:t>
            </a:r>
            <a:r>
              <a:rPr sz="3000" spc="-10" dirty="0">
                <a:latin typeface="Calibri"/>
                <a:cs typeface="Calibri"/>
              </a:rPr>
              <a:t>permanent points </a:t>
            </a:r>
            <a:r>
              <a:rPr sz="3000" dirty="0">
                <a:latin typeface="Calibri"/>
                <a:cs typeface="Calibri"/>
              </a:rPr>
              <a:t>which </a:t>
            </a:r>
            <a:r>
              <a:rPr sz="3000" spc="-15" dirty="0">
                <a:latin typeface="Calibri"/>
                <a:cs typeface="Calibri"/>
              </a:rPr>
              <a:t>are </a:t>
            </a:r>
            <a:r>
              <a:rPr sz="3000" dirty="0">
                <a:latin typeface="Calibri"/>
                <a:cs typeface="Calibri"/>
              </a:rPr>
              <a:t>easily  </a:t>
            </a:r>
            <a:r>
              <a:rPr sz="3000" spc="-10" dirty="0">
                <a:latin typeface="Calibri"/>
                <a:cs typeface="Calibri"/>
              </a:rPr>
              <a:t>identified </a:t>
            </a:r>
            <a:r>
              <a:rPr sz="3000" spc="-5" dirty="0">
                <a:latin typeface="Calibri"/>
                <a:cs typeface="Calibri"/>
              </a:rPr>
              <a:t>such </a:t>
            </a:r>
            <a:r>
              <a:rPr sz="3000" dirty="0">
                <a:latin typeface="Calibri"/>
                <a:cs typeface="Calibri"/>
              </a:rPr>
              <a:t>as </a:t>
            </a:r>
            <a:r>
              <a:rPr sz="3000" spc="-10" dirty="0">
                <a:latin typeface="Calibri"/>
                <a:cs typeface="Calibri"/>
              </a:rPr>
              <a:t>corner </a:t>
            </a:r>
            <a:r>
              <a:rPr sz="3000" dirty="0">
                <a:latin typeface="Calibri"/>
                <a:cs typeface="Calibri"/>
              </a:rPr>
              <a:t>of</a:t>
            </a:r>
            <a:r>
              <a:rPr sz="3000" spc="-10" dirty="0">
                <a:latin typeface="Calibri"/>
                <a:cs typeface="Calibri"/>
              </a:rPr>
              <a:t> </a:t>
            </a:r>
            <a:r>
              <a:rPr sz="3000" spc="-10" dirty="0" smtClean="0">
                <a:latin typeface="Calibri"/>
                <a:cs typeface="Calibri"/>
              </a:rPr>
              <a:t>building</a:t>
            </a:r>
            <a:r>
              <a:rPr lang="en-US" sz="3000" spc="-10" dirty="0" smtClean="0">
                <a:latin typeface="Calibri"/>
                <a:cs typeface="Calibri"/>
              </a:rPr>
              <a:t> </a:t>
            </a:r>
            <a:r>
              <a:rPr sz="3000" dirty="0" smtClean="0">
                <a:latin typeface="Calibri"/>
                <a:cs typeface="Calibri"/>
              </a:rPr>
              <a:t>And </a:t>
            </a:r>
            <a:r>
              <a:rPr sz="3000" dirty="0">
                <a:latin typeface="Calibri"/>
                <a:cs typeface="Calibri"/>
              </a:rPr>
              <a:t>in the </a:t>
            </a:r>
            <a:r>
              <a:rPr sz="3000" spc="-5" dirty="0">
                <a:latin typeface="Calibri"/>
                <a:cs typeface="Calibri"/>
              </a:rPr>
              <a:t>final </a:t>
            </a:r>
            <a:r>
              <a:rPr sz="3000" spc="-15" dirty="0">
                <a:latin typeface="Calibri"/>
                <a:cs typeface="Calibri"/>
              </a:rPr>
              <a:t>required </a:t>
            </a:r>
            <a:r>
              <a:rPr sz="3000" spc="-10" dirty="0">
                <a:latin typeface="Calibri"/>
                <a:cs typeface="Calibri"/>
              </a:rPr>
              <a:t>measurements </a:t>
            </a:r>
            <a:r>
              <a:rPr sz="3000" spc="-15" dirty="0">
                <a:latin typeface="Calibri"/>
                <a:cs typeface="Calibri"/>
              </a:rPr>
              <a:t>are </a:t>
            </a:r>
            <a:r>
              <a:rPr sz="3000" spc="-25" dirty="0">
                <a:latin typeface="Calibri"/>
                <a:cs typeface="Calibri"/>
              </a:rPr>
              <a:t>taken  </a:t>
            </a:r>
            <a:r>
              <a:rPr sz="3000" dirty="0">
                <a:latin typeface="Calibri"/>
                <a:cs typeface="Calibri"/>
              </a:rPr>
              <a:t>and </a:t>
            </a:r>
            <a:r>
              <a:rPr sz="3000" spc="-15" dirty="0">
                <a:latin typeface="Calibri"/>
                <a:cs typeface="Calibri"/>
              </a:rPr>
              <a:t>located </a:t>
            </a:r>
            <a:r>
              <a:rPr sz="3000" spc="-5" dirty="0">
                <a:latin typeface="Calibri"/>
                <a:cs typeface="Calibri"/>
              </a:rPr>
              <a:t>on field</a:t>
            </a:r>
            <a:r>
              <a:rPr sz="3000" dirty="0">
                <a:latin typeface="Calibri"/>
                <a:cs typeface="Calibri"/>
              </a:rPr>
              <a:t> </a:t>
            </a:r>
            <a:r>
              <a:rPr sz="3000" spc="-5" dirty="0">
                <a:latin typeface="Calibri"/>
                <a:cs typeface="Calibri"/>
              </a:rPr>
              <a:t>book.</a:t>
            </a:r>
            <a:endParaRPr sz="3000" dirty="0">
              <a:latin typeface="Calibri"/>
              <a:cs typeface="Calibri"/>
            </a:endParaRPr>
          </a:p>
        </p:txBody>
      </p:sp>
    </p:spTree>
    <p:extLst>
      <p:ext uri="{BB962C8B-B14F-4D97-AF65-F5344CB8AC3E}">
        <p14:creationId xmlns:p14="http://schemas.microsoft.com/office/powerpoint/2010/main" val="298208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952182" y="381000"/>
            <a:ext cx="7185659" cy="696595"/>
          </a:xfrm>
          <a:prstGeom prst="rect">
            <a:avLst/>
          </a:prstGeom>
        </p:spPr>
        <p:txBody>
          <a:bodyPr vert="horz" wrap="square" lIns="0" tIns="13335" rIns="0" bIns="0" rtlCol="0">
            <a:spAutoFit/>
          </a:bodyPr>
          <a:lstStyle/>
          <a:p>
            <a:pPr marL="12700">
              <a:lnSpc>
                <a:spcPct val="100000"/>
              </a:lnSpc>
              <a:spcBef>
                <a:spcPts val="105"/>
              </a:spcBef>
            </a:pPr>
            <a:r>
              <a:rPr dirty="0"/>
              <a:t>Principles of Chain</a:t>
            </a:r>
            <a:r>
              <a:rPr spc="-85" dirty="0"/>
              <a:t> </a:t>
            </a:r>
            <a:r>
              <a:rPr dirty="0"/>
              <a:t>Surveying</a:t>
            </a:r>
          </a:p>
        </p:txBody>
      </p:sp>
      <p:sp>
        <p:nvSpPr>
          <p:cNvPr id="4" name="object 4"/>
          <p:cNvSpPr/>
          <p:nvPr/>
        </p:nvSpPr>
        <p:spPr>
          <a:xfrm>
            <a:off x="392111" y="1305433"/>
            <a:ext cx="8305800" cy="5105400"/>
          </a:xfrm>
          <a:custGeom>
            <a:avLst/>
            <a:gdLst/>
            <a:ahLst/>
            <a:cxnLst/>
            <a:rect l="l" t="t" r="r" b="b"/>
            <a:pathLst>
              <a:path w="8305800" h="5105400">
                <a:moveTo>
                  <a:pt x="0" y="5105400"/>
                </a:moveTo>
                <a:lnTo>
                  <a:pt x="8305800" y="5105400"/>
                </a:lnTo>
                <a:lnTo>
                  <a:pt x="8305800" y="0"/>
                </a:lnTo>
                <a:lnTo>
                  <a:pt x="0" y="0"/>
                </a:lnTo>
                <a:lnTo>
                  <a:pt x="0" y="5105400"/>
                </a:lnTo>
                <a:close/>
              </a:path>
            </a:pathLst>
          </a:custGeom>
          <a:ln w="25908">
            <a:solidFill>
              <a:srgbClr val="000000"/>
            </a:solidFill>
          </a:ln>
        </p:spPr>
        <p:txBody>
          <a:bodyPr wrap="square" lIns="0" tIns="0" rIns="0" bIns="0" rtlCol="0"/>
          <a:lstStyle/>
          <a:p>
            <a:endParaRPr/>
          </a:p>
        </p:txBody>
      </p:sp>
      <p:sp>
        <p:nvSpPr>
          <p:cNvPr id="5" name="object 5"/>
          <p:cNvSpPr txBox="1"/>
          <p:nvPr/>
        </p:nvSpPr>
        <p:spPr>
          <a:xfrm>
            <a:off x="459740" y="1238758"/>
            <a:ext cx="8170545" cy="5238750"/>
          </a:xfrm>
          <a:prstGeom prst="rect">
            <a:avLst/>
          </a:prstGeom>
        </p:spPr>
        <p:txBody>
          <a:bodyPr vert="horz" wrap="square" lIns="0" tIns="12700" rIns="0" bIns="0" rtlCol="0">
            <a:spAutoFit/>
          </a:bodyPr>
          <a:lstStyle/>
          <a:p>
            <a:pPr marL="355600" marR="29209" indent="-342900" algn="just">
              <a:lnSpc>
                <a:spcPct val="100000"/>
              </a:lnSpc>
              <a:spcBef>
                <a:spcPts val="100"/>
              </a:spcBef>
              <a:buFont typeface="Arial"/>
              <a:buChar char="•"/>
              <a:tabLst>
                <a:tab pos="355600" algn="l"/>
              </a:tabLst>
            </a:pPr>
            <a:r>
              <a:rPr sz="3000" dirty="0">
                <a:latin typeface="Times New Roman"/>
                <a:cs typeface="Times New Roman"/>
              </a:rPr>
              <a:t>The </a:t>
            </a:r>
            <a:r>
              <a:rPr sz="3000" spc="-5" dirty="0">
                <a:latin typeface="Times New Roman"/>
                <a:cs typeface="Times New Roman"/>
              </a:rPr>
              <a:t>principle </a:t>
            </a:r>
            <a:r>
              <a:rPr sz="3000" dirty="0">
                <a:latin typeface="Times New Roman"/>
                <a:cs typeface="Times New Roman"/>
              </a:rPr>
              <a:t>of chain surveying </a:t>
            </a:r>
            <a:r>
              <a:rPr sz="3000" spc="-10" dirty="0">
                <a:latin typeface="Times New Roman"/>
                <a:cs typeface="Times New Roman"/>
              </a:rPr>
              <a:t>is </a:t>
            </a:r>
            <a:r>
              <a:rPr sz="3000" spc="-5" dirty="0">
                <a:latin typeface="Times New Roman"/>
                <a:cs typeface="Times New Roman"/>
              </a:rPr>
              <a:t>to </a:t>
            </a:r>
            <a:r>
              <a:rPr sz="3000" dirty="0">
                <a:latin typeface="Times New Roman"/>
                <a:cs typeface="Times New Roman"/>
              </a:rPr>
              <a:t>divide the  area </a:t>
            </a:r>
            <a:r>
              <a:rPr sz="3000" spc="-5" dirty="0">
                <a:latin typeface="Times New Roman"/>
                <a:cs typeface="Times New Roman"/>
              </a:rPr>
              <a:t>into </a:t>
            </a:r>
            <a:r>
              <a:rPr sz="3000" dirty="0">
                <a:latin typeface="Times New Roman"/>
                <a:cs typeface="Times New Roman"/>
              </a:rPr>
              <a:t>a </a:t>
            </a:r>
            <a:r>
              <a:rPr sz="3000" spc="-5" dirty="0">
                <a:latin typeface="Times New Roman"/>
                <a:cs typeface="Times New Roman"/>
              </a:rPr>
              <a:t>number of triangles</a:t>
            </a:r>
            <a:r>
              <a:rPr sz="3000" spc="80" dirty="0">
                <a:latin typeface="Times New Roman"/>
                <a:cs typeface="Times New Roman"/>
              </a:rPr>
              <a:t> </a:t>
            </a:r>
            <a:r>
              <a:rPr sz="3000" dirty="0">
                <a:latin typeface="Times New Roman"/>
                <a:cs typeface="Times New Roman"/>
              </a:rPr>
              <a:t>.</a:t>
            </a:r>
          </a:p>
          <a:p>
            <a:pPr marL="355600" marR="5080" indent="-342900" algn="just">
              <a:lnSpc>
                <a:spcPct val="100000"/>
              </a:lnSpc>
              <a:spcBef>
                <a:spcPts val="720"/>
              </a:spcBef>
              <a:buFont typeface="Arial"/>
              <a:buChar char="•"/>
              <a:tabLst>
                <a:tab pos="355600" algn="l"/>
              </a:tabLst>
            </a:pPr>
            <a:r>
              <a:rPr sz="3000" dirty="0">
                <a:latin typeface="Times New Roman"/>
                <a:cs typeface="Times New Roman"/>
              </a:rPr>
              <a:t>As a </a:t>
            </a:r>
            <a:r>
              <a:rPr sz="3000" spc="-5" dirty="0">
                <a:latin typeface="Times New Roman"/>
                <a:cs typeface="Times New Roman"/>
              </a:rPr>
              <a:t>triangle </a:t>
            </a:r>
            <a:r>
              <a:rPr sz="3000" spc="-10" dirty="0">
                <a:latin typeface="Times New Roman"/>
                <a:cs typeface="Times New Roman"/>
              </a:rPr>
              <a:t>is </a:t>
            </a:r>
            <a:r>
              <a:rPr sz="3000" dirty="0">
                <a:latin typeface="Times New Roman"/>
                <a:cs typeface="Times New Roman"/>
              </a:rPr>
              <a:t>the only simple plane geometrical  </a:t>
            </a:r>
            <a:r>
              <a:rPr sz="3000" spc="-5" dirty="0">
                <a:latin typeface="Times New Roman"/>
                <a:cs typeface="Times New Roman"/>
              </a:rPr>
              <a:t>figure </a:t>
            </a:r>
            <a:r>
              <a:rPr sz="3000" dirty="0">
                <a:latin typeface="Times New Roman"/>
                <a:cs typeface="Times New Roman"/>
              </a:rPr>
              <a:t>which can be plotted from the length of the  three </a:t>
            </a:r>
            <a:r>
              <a:rPr sz="3000" spc="-5" dirty="0">
                <a:latin typeface="Times New Roman"/>
                <a:cs typeface="Times New Roman"/>
              </a:rPr>
              <a:t>sides even if </a:t>
            </a:r>
            <a:r>
              <a:rPr sz="3000" dirty="0">
                <a:latin typeface="Times New Roman"/>
                <a:cs typeface="Times New Roman"/>
              </a:rPr>
              <a:t>the angles are not known. A  </a:t>
            </a:r>
            <a:r>
              <a:rPr sz="3000" spc="-5" dirty="0">
                <a:latin typeface="Times New Roman"/>
                <a:cs typeface="Times New Roman"/>
              </a:rPr>
              <a:t>network of </a:t>
            </a:r>
            <a:r>
              <a:rPr sz="3000" dirty="0">
                <a:latin typeface="Times New Roman"/>
                <a:cs typeface="Times New Roman"/>
              </a:rPr>
              <a:t>triangles </a:t>
            </a:r>
            <a:r>
              <a:rPr sz="3000" spc="-10" dirty="0">
                <a:latin typeface="Times New Roman"/>
                <a:cs typeface="Times New Roman"/>
              </a:rPr>
              <a:t>is </a:t>
            </a:r>
            <a:r>
              <a:rPr sz="3000" dirty="0">
                <a:latin typeface="Times New Roman"/>
                <a:cs typeface="Times New Roman"/>
              </a:rPr>
              <a:t>preferred </a:t>
            </a:r>
            <a:r>
              <a:rPr sz="3000" spc="-5" dirty="0">
                <a:latin typeface="Times New Roman"/>
                <a:cs typeface="Times New Roman"/>
              </a:rPr>
              <a:t>to </a:t>
            </a:r>
            <a:r>
              <a:rPr sz="3000" dirty="0">
                <a:latin typeface="Times New Roman"/>
                <a:cs typeface="Times New Roman"/>
              </a:rPr>
              <a:t>chain  </a:t>
            </a:r>
            <a:r>
              <a:rPr sz="3000" spc="-5" dirty="0">
                <a:latin typeface="Times New Roman"/>
                <a:cs typeface="Times New Roman"/>
              </a:rPr>
              <a:t>surveying.</a:t>
            </a:r>
            <a:endParaRPr sz="3000" dirty="0">
              <a:latin typeface="Times New Roman"/>
              <a:cs typeface="Times New Roman"/>
            </a:endParaRPr>
          </a:p>
          <a:p>
            <a:pPr marL="355600" marR="26670" indent="-342900" algn="just">
              <a:lnSpc>
                <a:spcPct val="100000"/>
              </a:lnSpc>
              <a:spcBef>
                <a:spcPts val="725"/>
              </a:spcBef>
              <a:buFont typeface="Arial"/>
              <a:buChar char="•"/>
              <a:tabLst>
                <a:tab pos="355600" algn="l"/>
              </a:tabLst>
            </a:pPr>
            <a:r>
              <a:rPr sz="3000" spc="-10" dirty="0">
                <a:latin typeface="Times New Roman"/>
                <a:cs typeface="Times New Roman"/>
              </a:rPr>
              <a:t>Triangulation is </a:t>
            </a:r>
            <a:r>
              <a:rPr sz="3000" dirty="0">
                <a:latin typeface="Times New Roman"/>
                <a:cs typeface="Times New Roman"/>
              </a:rPr>
              <a:t>the principle of chain surveying.  </a:t>
            </a:r>
            <a:r>
              <a:rPr sz="3000" spc="-5" dirty="0">
                <a:latin typeface="Times New Roman"/>
                <a:cs typeface="Times New Roman"/>
              </a:rPr>
              <a:t>If </a:t>
            </a:r>
            <a:r>
              <a:rPr sz="3000" dirty="0">
                <a:latin typeface="Times New Roman"/>
                <a:cs typeface="Times New Roman"/>
              </a:rPr>
              <a:t>the area </a:t>
            </a:r>
            <a:r>
              <a:rPr sz="3000" spc="-5" dirty="0">
                <a:latin typeface="Times New Roman"/>
                <a:cs typeface="Times New Roman"/>
              </a:rPr>
              <a:t>to </a:t>
            </a:r>
            <a:r>
              <a:rPr sz="3000" dirty="0">
                <a:latin typeface="Times New Roman"/>
                <a:cs typeface="Times New Roman"/>
              </a:rPr>
              <a:t>be </a:t>
            </a:r>
            <a:r>
              <a:rPr sz="3000" spc="-5" dirty="0">
                <a:latin typeface="Times New Roman"/>
                <a:cs typeface="Times New Roman"/>
              </a:rPr>
              <a:t>surveyed </a:t>
            </a:r>
            <a:r>
              <a:rPr sz="3000" spc="-10" dirty="0">
                <a:latin typeface="Times New Roman"/>
                <a:cs typeface="Times New Roman"/>
              </a:rPr>
              <a:t>is </a:t>
            </a:r>
            <a:r>
              <a:rPr sz="3000" dirty="0">
                <a:latin typeface="Times New Roman"/>
                <a:cs typeface="Times New Roman"/>
              </a:rPr>
              <a:t>triangle </a:t>
            </a:r>
            <a:r>
              <a:rPr sz="3000" spc="-5" dirty="0">
                <a:latin typeface="Times New Roman"/>
                <a:cs typeface="Times New Roman"/>
              </a:rPr>
              <a:t>in </a:t>
            </a:r>
            <a:r>
              <a:rPr sz="3000" dirty="0">
                <a:latin typeface="Times New Roman"/>
                <a:cs typeface="Times New Roman"/>
              </a:rPr>
              <a:t>shape </a:t>
            </a:r>
            <a:r>
              <a:rPr sz="3000" spc="-5" dirty="0">
                <a:latin typeface="Times New Roman"/>
                <a:cs typeface="Times New Roman"/>
              </a:rPr>
              <a:t>and  if </a:t>
            </a:r>
            <a:r>
              <a:rPr sz="3000" dirty="0">
                <a:latin typeface="Times New Roman"/>
                <a:cs typeface="Times New Roman"/>
              </a:rPr>
              <a:t>the lengths and sequence of </a:t>
            </a:r>
            <a:r>
              <a:rPr sz="3000" spc="-5" dirty="0">
                <a:latin typeface="Times New Roman"/>
                <a:cs typeface="Times New Roman"/>
              </a:rPr>
              <a:t>its </a:t>
            </a:r>
            <a:r>
              <a:rPr sz="3000" dirty="0">
                <a:latin typeface="Times New Roman"/>
                <a:cs typeface="Times New Roman"/>
              </a:rPr>
              <a:t>three </a:t>
            </a:r>
            <a:r>
              <a:rPr sz="3000" spc="-5" dirty="0">
                <a:latin typeface="Times New Roman"/>
                <a:cs typeface="Times New Roman"/>
              </a:rPr>
              <a:t>sides </a:t>
            </a:r>
            <a:r>
              <a:rPr sz="3000" dirty="0">
                <a:latin typeface="Times New Roman"/>
                <a:cs typeface="Times New Roman"/>
              </a:rPr>
              <a:t>are  recorded, the plan of the area can be </a:t>
            </a:r>
            <a:r>
              <a:rPr sz="3000" spc="-5" dirty="0">
                <a:latin typeface="Times New Roman"/>
                <a:cs typeface="Times New Roman"/>
              </a:rPr>
              <a:t>easily</a:t>
            </a:r>
            <a:r>
              <a:rPr sz="3000" spc="30" dirty="0">
                <a:latin typeface="Times New Roman"/>
                <a:cs typeface="Times New Roman"/>
              </a:rPr>
              <a:t> </a:t>
            </a:r>
            <a:r>
              <a:rPr sz="3000" dirty="0">
                <a:latin typeface="Times New Roman"/>
                <a:cs typeface="Times New Roman"/>
              </a:rPr>
              <a:t>drawn.</a:t>
            </a:r>
          </a:p>
        </p:txBody>
      </p:sp>
    </p:spTree>
    <p:extLst>
      <p:ext uri="{BB962C8B-B14F-4D97-AF65-F5344CB8AC3E}">
        <p14:creationId xmlns:p14="http://schemas.microsoft.com/office/powerpoint/2010/main" val="76536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17780">
              <a:lnSpc>
                <a:spcPct val="100000"/>
              </a:lnSpc>
            </a:pPr>
            <a:r>
              <a:rPr lang="en-US" b="1" spc="25" dirty="0">
                <a:latin typeface="Times New Roman"/>
                <a:cs typeface="Times New Roman"/>
              </a:rPr>
              <a:t>EQUIPMENTS FOR CHAIN</a:t>
            </a:r>
            <a:r>
              <a:rPr lang="en-US" b="1" spc="5" dirty="0">
                <a:latin typeface="Times New Roman"/>
                <a:cs typeface="Times New Roman"/>
              </a:rPr>
              <a:t> </a:t>
            </a:r>
            <a:r>
              <a:rPr lang="en-US" b="1" spc="30" dirty="0">
                <a:latin typeface="Times New Roman"/>
                <a:cs typeface="Times New Roman"/>
              </a:rPr>
              <a:t>SURVEY</a:t>
            </a:r>
            <a:endParaRPr lang="en-US" dirty="0">
              <a:latin typeface="Times New Roman"/>
              <a:cs typeface="Times New Roman"/>
            </a:endParaRPr>
          </a:p>
          <a:p>
            <a:pPr>
              <a:lnSpc>
                <a:spcPct val="100000"/>
              </a:lnSpc>
              <a:spcBef>
                <a:spcPts val="30"/>
              </a:spcBef>
            </a:pPr>
            <a:endParaRPr lang="en-US" sz="2000" dirty="0">
              <a:latin typeface="Times New Roman"/>
              <a:cs typeface="Times New Roman"/>
            </a:endParaRPr>
          </a:p>
          <a:p>
            <a:pPr marL="17780">
              <a:lnSpc>
                <a:spcPct val="100000"/>
              </a:lnSpc>
            </a:pPr>
            <a:r>
              <a:rPr lang="en-US" spc="20" dirty="0">
                <a:latin typeface="Times New Roman"/>
                <a:cs typeface="Times New Roman"/>
              </a:rPr>
              <a:t>The </a:t>
            </a:r>
            <a:r>
              <a:rPr lang="en-US" spc="15" dirty="0">
                <a:latin typeface="Times New Roman"/>
                <a:cs typeface="Times New Roman"/>
              </a:rPr>
              <a:t>following </a:t>
            </a:r>
            <a:r>
              <a:rPr lang="en-US" spc="20" dirty="0" smtClean="0">
                <a:latin typeface="Times New Roman"/>
                <a:cs typeface="Times New Roman"/>
              </a:rPr>
              <a:t>equipment's </a:t>
            </a:r>
            <a:r>
              <a:rPr lang="en-US" spc="30" dirty="0">
                <a:latin typeface="Times New Roman"/>
                <a:cs typeface="Times New Roman"/>
              </a:rPr>
              <a:t>are </a:t>
            </a:r>
            <a:r>
              <a:rPr lang="en-US" spc="20" dirty="0">
                <a:latin typeface="Times New Roman"/>
                <a:cs typeface="Times New Roman"/>
              </a:rPr>
              <a:t>required </a:t>
            </a:r>
            <a:r>
              <a:rPr lang="en-US" spc="5" dirty="0">
                <a:latin typeface="Times New Roman"/>
                <a:cs typeface="Times New Roman"/>
              </a:rPr>
              <a:t>for </a:t>
            </a:r>
            <a:r>
              <a:rPr lang="en-US" spc="20" dirty="0">
                <a:latin typeface="Times New Roman"/>
                <a:cs typeface="Times New Roman"/>
              </a:rPr>
              <a:t>conducting </a:t>
            </a:r>
            <a:r>
              <a:rPr lang="en-US" spc="10" dirty="0">
                <a:latin typeface="Times New Roman"/>
                <a:cs typeface="Times New Roman"/>
              </a:rPr>
              <a:t>chain</a:t>
            </a:r>
            <a:r>
              <a:rPr lang="en-US" spc="-45" dirty="0">
                <a:latin typeface="Times New Roman"/>
                <a:cs typeface="Times New Roman"/>
              </a:rPr>
              <a:t> </a:t>
            </a:r>
            <a:r>
              <a:rPr lang="en-US" spc="10" dirty="0">
                <a:latin typeface="Times New Roman"/>
                <a:cs typeface="Times New Roman"/>
              </a:rPr>
              <a:t>survey</a:t>
            </a:r>
            <a:r>
              <a:rPr lang="en-US" spc="10" dirty="0" smtClean="0">
                <a:latin typeface="Times New Roman"/>
                <a:cs typeface="Times New Roman"/>
              </a:rPr>
              <a:t>:</a:t>
            </a:r>
          </a:p>
          <a:p>
            <a:pPr marL="469900" indent="-229235">
              <a:lnSpc>
                <a:spcPct val="100000"/>
              </a:lnSpc>
              <a:spcBef>
                <a:spcPts val="135"/>
              </a:spcBef>
              <a:buAutoNum type="arabicPeriod"/>
              <a:tabLst>
                <a:tab pos="470534" algn="l"/>
                <a:tab pos="2793365" algn="l"/>
                <a:tab pos="3260090" algn="l"/>
              </a:tabLst>
            </a:pPr>
            <a:r>
              <a:rPr lang="en-US" spc="15" dirty="0">
                <a:latin typeface="Times New Roman"/>
                <a:cs typeface="Times New Roman"/>
              </a:rPr>
              <a:t>Metric </a:t>
            </a:r>
            <a:r>
              <a:rPr lang="en-US" spc="10" dirty="0">
                <a:latin typeface="Times New Roman"/>
                <a:cs typeface="Times New Roman"/>
              </a:rPr>
              <a:t>chain</a:t>
            </a:r>
            <a:r>
              <a:rPr lang="en-US" spc="35" dirty="0">
                <a:latin typeface="Times New Roman"/>
                <a:cs typeface="Times New Roman"/>
              </a:rPr>
              <a:t> </a:t>
            </a:r>
            <a:r>
              <a:rPr lang="en-US" spc="20" dirty="0">
                <a:latin typeface="Times New Roman"/>
                <a:cs typeface="Times New Roman"/>
              </a:rPr>
              <a:t>(20</a:t>
            </a:r>
            <a:r>
              <a:rPr lang="en-US" spc="30" dirty="0">
                <a:latin typeface="Times New Roman"/>
                <a:cs typeface="Times New Roman"/>
              </a:rPr>
              <a:t> </a:t>
            </a:r>
            <a:r>
              <a:rPr lang="en-US" spc="5" dirty="0">
                <a:latin typeface="Times New Roman"/>
                <a:cs typeface="Times New Roman"/>
              </a:rPr>
              <a:t>m)	</a:t>
            </a:r>
            <a:endParaRPr lang="en-US" sz="2000" dirty="0">
              <a:latin typeface="Times New Roman"/>
              <a:cs typeface="Times New Roman"/>
            </a:endParaRPr>
          </a:p>
          <a:p>
            <a:pPr marL="469900" indent="-229235">
              <a:lnSpc>
                <a:spcPct val="100000"/>
              </a:lnSpc>
              <a:buAutoNum type="arabicPeriod"/>
              <a:tabLst>
                <a:tab pos="470534" algn="l"/>
                <a:tab pos="2752725" algn="l"/>
                <a:tab pos="3218815" algn="l"/>
              </a:tabLst>
            </a:pPr>
            <a:r>
              <a:rPr lang="en-US" spc="20" dirty="0">
                <a:latin typeface="Times New Roman"/>
                <a:cs typeface="Times New Roman"/>
              </a:rPr>
              <a:t>Arrows	</a:t>
            </a:r>
            <a:endParaRPr lang="en-US" sz="2400" dirty="0">
              <a:latin typeface="Times New Roman"/>
              <a:cs typeface="Times New Roman"/>
            </a:endParaRPr>
          </a:p>
          <a:p>
            <a:pPr marL="469900" indent="-229235">
              <a:lnSpc>
                <a:spcPct val="100000"/>
              </a:lnSpc>
              <a:buAutoNum type="arabicPeriod"/>
              <a:tabLst>
                <a:tab pos="470534" algn="l"/>
                <a:tab pos="2780030" algn="l"/>
                <a:tab pos="3246755" algn="l"/>
              </a:tabLst>
            </a:pPr>
            <a:r>
              <a:rPr lang="en-US" spc="15" dirty="0">
                <a:latin typeface="Times New Roman"/>
                <a:cs typeface="Times New Roman"/>
              </a:rPr>
              <a:t>Metallic tape</a:t>
            </a:r>
            <a:r>
              <a:rPr lang="en-US" spc="-15" dirty="0">
                <a:latin typeface="Times New Roman"/>
                <a:cs typeface="Times New Roman"/>
              </a:rPr>
              <a:t> </a:t>
            </a:r>
            <a:r>
              <a:rPr lang="en-US" spc="20" dirty="0">
                <a:latin typeface="Times New Roman"/>
                <a:cs typeface="Times New Roman"/>
              </a:rPr>
              <a:t>(15</a:t>
            </a:r>
            <a:r>
              <a:rPr lang="en-US" spc="60" dirty="0">
                <a:latin typeface="Times New Roman"/>
                <a:cs typeface="Times New Roman"/>
              </a:rPr>
              <a:t> </a:t>
            </a:r>
            <a:r>
              <a:rPr lang="en-US" spc="5" dirty="0">
                <a:latin typeface="Times New Roman"/>
                <a:cs typeface="Times New Roman"/>
              </a:rPr>
              <a:t>m)	</a:t>
            </a:r>
            <a:endParaRPr lang="en-US" sz="2400" dirty="0">
              <a:latin typeface="Times New Roman"/>
              <a:cs typeface="Times New Roman"/>
            </a:endParaRPr>
          </a:p>
          <a:p>
            <a:pPr marL="469900" indent="-229235">
              <a:lnSpc>
                <a:spcPct val="100000"/>
              </a:lnSpc>
              <a:buAutoNum type="arabicPeriod"/>
              <a:tabLst>
                <a:tab pos="470534" algn="l"/>
                <a:tab pos="2770505" algn="l"/>
                <a:tab pos="3237230" algn="l"/>
              </a:tabLst>
            </a:pPr>
            <a:r>
              <a:rPr lang="en-US" spc="15" dirty="0">
                <a:latin typeface="Times New Roman"/>
                <a:cs typeface="Times New Roman"/>
              </a:rPr>
              <a:t>Ranging</a:t>
            </a:r>
            <a:r>
              <a:rPr lang="en-US" spc="10" dirty="0">
                <a:latin typeface="Times New Roman"/>
                <a:cs typeface="Times New Roman"/>
              </a:rPr>
              <a:t> </a:t>
            </a:r>
            <a:r>
              <a:rPr lang="en-US" spc="30" dirty="0">
                <a:latin typeface="Times New Roman"/>
                <a:cs typeface="Times New Roman"/>
              </a:rPr>
              <a:t>rods	</a:t>
            </a:r>
            <a:endParaRPr lang="en-US" sz="2000" dirty="0">
              <a:latin typeface="Times New Roman"/>
              <a:cs typeface="Times New Roman"/>
            </a:endParaRPr>
          </a:p>
          <a:p>
            <a:pPr marL="469900" indent="-229235">
              <a:lnSpc>
                <a:spcPct val="100000"/>
              </a:lnSpc>
              <a:spcBef>
                <a:spcPts val="5"/>
              </a:spcBef>
              <a:buAutoNum type="arabicPeriod"/>
              <a:tabLst>
                <a:tab pos="470534" algn="l"/>
                <a:tab pos="2724785" algn="l"/>
                <a:tab pos="3191510" algn="l"/>
              </a:tabLst>
            </a:pPr>
            <a:r>
              <a:rPr lang="en-US" spc="10" dirty="0">
                <a:latin typeface="Times New Roman"/>
                <a:cs typeface="Times New Roman"/>
              </a:rPr>
              <a:t>Offset</a:t>
            </a:r>
            <a:r>
              <a:rPr lang="en-US" spc="35" dirty="0">
                <a:latin typeface="Times New Roman"/>
                <a:cs typeface="Times New Roman"/>
              </a:rPr>
              <a:t> </a:t>
            </a:r>
            <a:r>
              <a:rPr lang="en-US" spc="20" dirty="0">
                <a:latin typeface="Times New Roman"/>
                <a:cs typeface="Times New Roman"/>
              </a:rPr>
              <a:t>rod	</a:t>
            </a:r>
            <a:endParaRPr lang="en-US" sz="2400" dirty="0">
              <a:latin typeface="Times New Roman"/>
              <a:cs typeface="Times New Roman"/>
            </a:endParaRPr>
          </a:p>
          <a:p>
            <a:pPr marL="469900" indent="-229235">
              <a:lnSpc>
                <a:spcPct val="100000"/>
              </a:lnSpc>
              <a:buAutoNum type="arabicPeriod"/>
              <a:tabLst>
                <a:tab pos="470534" algn="l"/>
                <a:tab pos="2752725" algn="l"/>
                <a:tab pos="3218815" algn="l"/>
              </a:tabLst>
            </a:pPr>
            <a:r>
              <a:rPr lang="en-US" spc="15" dirty="0">
                <a:latin typeface="Times New Roman"/>
                <a:cs typeface="Times New Roman"/>
              </a:rPr>
              <a:t>Clinometer	</a:t>
            </a:r>
            <a:endParaRPr lang="en-US" sz="2400" dirty="0">
              <a:latin typeface="Times New Roman"/>
              <a:cs typeface="Times New Roman"/>
            </a:endParaRPr>
          </a:p>
          <a:p>
            <a:pPr marL="469900" indent="-229235">
              <a:lnSpc>
                <a:spcPct val="100000"/>
              </a:lnSpc>
              <a:buAutoNum type="arabicPeriod"/>
              <a:tabLst>
                <a:tab pos="470534" algn="l"/>
                <a:tab pos="2734310" algn="l"/>
                <a:tab pos="3201035" algn="l"/>
              </a:tabLst>
            </a:pPr>
            <a:r>
              <a:rPr lang="en-US" spc="15" dirty="0">
                <a:latin typeface="Times New Roman"/>
                <a:cs typeface="Times New Roman"/>
              </a:rPr>
              <a:t>Plumb bob</a:t>
            </a:r>
            <a:r>
              <a:rPr lang="en-US" spc="65" dirty="0">
                <a:latin typeface="Times New Roman"/>
                <a:cs typeface="Times New Roman"/>
              </a:rPr>
              <a:t> </a:t>
            </a:r>
            <a:r>
              <a:rPr lang="en-US" spc="10" dirty="0">
                <a:latin typeface="Times New Roman"/>
                <a:cs typeface="Times New Roman"/>
              </a:rPr>
              <a:t>with</a:t>
            </a:r>
            <a:r>
              <a:rPr lang="en-US" spc="25" dirty="0">
                <a:latin typeface="Times New Roman"/>
                <a:cs typeface="Times New Roman"/>
              </a:rPr>
              <a:t> </a:t>
            </a:r>
            <a:r>
              <a:rPr lang="en-US" spc="20" dirty="0">
                <a:latin typeface="Times New Roman"/>
                <a:cs typeface="Times New Roman"/>
              </a:rPr>
              <a:t>thread	</a:t>
            </a:r>
            <a:endParaRPr lang="en-US" sz="2000" dirty="0">
              <a:latin typeface="Times New Roman"/>
              <a:cs typeface="Times New Roman"/>
            </a:endParaRPr>
          </a:p>
          <a:p>
            <a:pPr marL="469900" indent="-229235">
              <a:lnSpc>
                <a:spcPct val="100000"/>
              </a:lnSpc>
              <a:spcBef>
                <a:spcPts val="5"/>
              </a:spcBef>
              <a:buAutoNum type="arabicPeriod"/>
              <a:tabLst>
                <a:tab pos="470534" algn="l"/>
                <a:tab pos="2747645" algn="l"/>
                <a:tab pos="3214370" algn="l"/>
              </a:tabLst>
            </a:pPr>
            <a:r>
              <a:rPr lang="en-US" spc="20" dirty="0">
                <a:latin typeface="Times New Roman"/>
                <a:cs typeface="Times New Roman"/>
              </a:rPr>
              <a:t>Cross </a:t>
            </a:r>
            <a:r>
              <a:rPr lang="en-US" spc="10" dirty="0">
                <a:latin typeface="Times New Roman"/>
                <a:cs typeface="Times New Roman"/>
              </a:rPr>
              <a:t>staff </a:t>
            </a:r>
            <a:r>
              <a:rPr lang="en-US" spc="20" dirty="0">
                <a:latin typeface="Times New Roman"/>
                <a:cs typeface="Times New Roman"/>
              </a:rPr>
              <a:t>or</a:t>
            </a:r>
            <a:r>
              <a:rPr lang="en-US" spc="45" dirty="0">
                <a:latin typeface="Times New Roman"/>
                <a:cs typeface="Times New Roman"/>
              </a:rPr>
              <a:t> </a:t>
            </a:r>
            <a:r>
              <a:rPr lang="en-US" spc="10" dirty="0">
                <a:latin typeface="Times New Roman"/>
                <a:cs typeface="Times New Roman"/>
              </a:rPr>
              <a:t>optical</a:t>
            </a:r>
            <a:r>
              <a:rPr lang="en-US" spc="40" dirty="0">
                <a:latin typeface="Times New Roman"/>
                <a:cs typeface="Times New Roman"/>
              </a:rPr>
              <a:t> </a:t>
            </a:r>
            <a:r>
              <a:rPr lang="en-US" spc="15" dirty="0">
                <a:latin typeface="Times New Roman"/>
                <a:cs typeface="Times New Roman"/>
              </a:rPr>
              <a:t>square	</a:t>
            </a:r>
            <a:endParaRPr lang="en-US" sz="2400" dirty="0">
              <a:latin typeface="Times New Roman"/>
              <a:cs typeface="Times New Roman"/>
            </a:endParaRPr>
          </a:p>
          <a:p>
            <a:pPr marL="469900" indent="-229235">
              <a:lnSpc>
                <a:spcPct val="100000"/>
              </a:lnSpc>
              <a:spcBef>
                <a:spcPts val="5"/>
              </a:spcBef>
              <a:buAutoNum type="arabicPeriod"/>
              <a:tabLst>
                <a:tab pos="470534" algn="l"/>
                <a:tab pos="2770505" algn="l"/>
                <a:tab pos="3237230" algn="l"/>
              </a:tabLst>
            </a:pPr>
            <a:endParaRPr lang="en-US" spc="15" dirty="0" smtClean="0">
              <a:latin typeface="Times New Roman"/>
              <a:cs typeface="Times New Roman"/>
            </a:endParaRPr>
          </a:p>
          <a:p>
            <a:pPr marL="469900" indent="-229235">
              <a:lnSpc>
                <a:spcPct val="100000"/>
              </a:lnSpc>
              <a:spcBef>
                <a:spcPts val="5"/>
              </a:spcBef>
              <a:buAutoNum type="arabicPeriod"/>
              <a:tabLst>
                <a:tab pos="470534" algn="l"/>
                <a:tab pos="2770505" algn="l"/>
                <a:tab pos="3237230" algn="l"/>
              </a:tabLst>
            </a:pPr>
            <a:endParaRPr lang="en-US" spc="15" dirty="0">
              <a:latin typeface="Times New Roman"/>
              <a:cs typeface="Times New Roman"/>
            </a:endParaRPr>
          </a:p>
          <a:p>
            <a:pPr marL="469900" indent="-229235">
              <a:lnSpc>
                <a:spcPct val="100000"/>
              </a:lnSpc>
              <a:spcBef>
                <a:spcPts val="5"/>
              </a:spcBef>
              <a:buAutoNum type="arabicPeriod"/>
              <a:tabLst>
                <a:tab pos="470534" algn="l"/>
                <a:tab pos="2770505" algn="l"/>
                <a:tab pos="3237230" algn="l"/>
              </a:tabLst>
            </a:pPr>
            <a:endParaRPr lang="en-US" spc="15" dirty="0" smtClean="0">
              <a:latin typeface="Times New Roman"/>
              <a:cs typeface="Times New Roman"/>
            </a:endParaRPr>
          </a:p>
          <a:p>
            <a:pPr marL="469900" indent="-229235">
              <a:lnSpc>
                <a:spcPct val="100000"/>
              </a:lnSpc>
              <a:spcBef>
                <a:spcPts val="5"/>
              </a:spcBef>
              <a:buAutoNum type="arabicPeriod"/>
              <a:tabLst>
                <a:tab pos="470534" algn="l"/>
                <a:tab pos="2770505" algn="l"/>
                <a:tab pos="3237230" algn="l"/>
              </a:tabLst>
            </a:pPr>
            <a:endParaRPr lang="en-US" spc="15" dirty="0">
              <a:latin typeface="Times New Roman"/>
              <a:cs typeface="Times New Roman"/>
            </a:endParaRPr>
          </a:p>
        </p:txBody>
      </p:sp>
    </p:spTree>
    <p:extLst>
      <p:ext uri="{BB962C8B-B14F-4D97-AF65-F5344CB8AC3E}">
        <p14:creationId xmlns:p14="http://schemas.microsoft.com/office/powerpoint/2010/main" val="2473093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a:bodyPr>
          <a:lstStyle/>
          <a:p>
            <a:pPr marL="469900" indent="-229235">
              <a:lnSpc>
                <a:spcPct val="100000"/>
              </a:lnSpc>
              <a:spcBef>
                <a:spcPts val="5"/>
              </a:spcBef>
              <a:buAutoNum type="arabicPeriod"/>
              <a:tabLst>
                <a:tab pos="470534" algn="l"/>
                <a:tab pos="2770505" algn="l"/>
                <a:tab pos="3237230" algn="l"/>
              </a:tabLst>
            </a:pPr>
            <a:endParaRPr lang="en-US" spc="15" dirty="0">
              <a:latin typeface="Times New Roman"/>
              <a:cs typeface="Times New Roman"/>
            </a:endParaRPr>
          </a:p>
          <a:p>
            <a:pPr marL="240665" indent="0">
              <a:lnSpc>
                <a:spcPct val="100000"/>
              </a:lnSpc>
              <a:spcBef>
                <a:spcPts val="5"/>
              </a:spcBef>
              <a:buNone/>
              <a:tabLst>
                <a:tab pos="470534" algn="l"/>
                <a:tab pos="2770505" algn="l"/>
                <a:tab pos="3237230" algn="l"/>
              </a:tabLst>
            </a:pPr>
            <a:r>
              <a:rPr lang="en-US" spc="15" dirty="0" smtClean="0">
                <a:latin typeface="Times New Roman"/>
                <a:cs typeface="Times New Roman"/>
              </a:rPr>
              <a:t> 9.Prismatic </a:t>
            </a:r>
            <a:r>
              <a:rPr lang="en-US" spc="20" dirty="0">
                <a:latin typeface="Times New Roman"/>
                <a:cs typeface="Times New Roman"/>
              </a:rPr>
              <a:t>compass</a:t>
            </a:r>
            <a:r>
              <a:rPr lang="en-US" spc="15" dirty="0">
                <a:latin typeface="Times New Roman"/>
                <a:cs typeface="Times New Roman"/>
              </a:rPr>
              <a:t> </a:t>
            </a:r>
            <a:r>
              <a:rPr lang="en-US" spc="25" dirty="0">
                <a:latin typeface="Times New Roman"/>
                <a:cs typeface="Times New Roman"/>
              </a:rPr>
              <a:t>with </a:t>
            </a:r>
            <a:r>
              <a:rPr lang="en-US" spc="10" dirty="0" smtClean="0">
                <a:latin typeface="Times New Roman"/>
                <a:cs typeface="Times New Roman"/>
              </a:rPr>
              <a:t>stand</a:t>
            </a:r>
            <a:endParaRPr lang="en-US" spc="20" dirty="0">
              <a:latin typeface="Times New Roman"/>
              <a:cs typeface="Times New Roman"/>
            </a:endParaRPr>
          </a:p>
          <a:p>
            <a:pPr marL="240665" indent="0">
              <a:lnSpc>
                <a:spcPct val="100000"/>
              </a:lnSpc>
              <a:spcBef>
                <a:spcPts val="5"/>
              </a:spcBef>
              <a:buNone/>
              <a:tabLst>
                <a:tab pos="470534" algn="l"/>
                <a:tab pos="2770505" algn="l"/>
                <a:tab pos="3237230" algn="l"/>
              </a:tabLst>
            </a:pPr>
            <a:r>
              <a:rPr lang="en-US" spc="20" dirty="0" smtClean="0">
                <a:latin typeface="Times New Roman"/>
                <a:cs typeface="Times New Roman"/>
              </a:rPr>
              <a:t>10. Wooden</a:t>
            </a:r>
            <a:r>
              <a:rPr lang="en-US" spc="35" dirty="0" smtClean="0">
                <a:latin typeface="Times New Roman"/>
                <a:cs typeface="Times New Roman"/>
              </a:rPr>
              <a:t> </a:t>
            </a:r>
            <a:r>
              <a:rPr lang="en-US" spc="15" dirty="0">
                <a:latin typeface="Times New Roman"/>
                <a:cs typeface="Times New Roman"/>
              </a:rPr>
              <a:t>pegs	</a:t>
            </a:r>
            <a:r>
              <a:rPr lang="en-US" spc="10" dirty="0" smtClean="0">
                <a:latin typeface="Times New Roman"/>
                <a:cs typeface="Times New Roman"/>
              </a:rPr>
              <a:t> </a:t>
            </a:r>
            <a:r>
              <a:rPr lang="en-US" spc="10" dirty="0">
                <a:latin typeface="Times New Roman"/>
                <a:cs typeface="Times New Roman"/>
              </a:rPr>
              <a:t>	</a:t>
            </a:r>
            <a:endParaRPr lang="en-US" sz="2400" dirty="0">
              <a:latin typeface="Times New Roman"/>
              <a:cs typeface="Times New Roman"/>
            </a:endParaRPr>
          </a:p>
          <a:p>
            <a:pPr marL="240665" indent="0">
              <a:lnSpc>
                <a:spcPct val="100000"/>
              </a:lnSpc>
              <a:spcBef>
                <a:spcPts val="5"/>
              </a:spcBef>
              <a:buNone/>
              <a:tabLst>
                <a:tab pos="470534" algn="l"/>
                <a:tab pos="2761615" algn="l"/>
                <a:tab pos="3228340" algn="l"/>
              </a:tabLst>
            </a:pPr>
            <a:r>
              <a:rPr lang="en-US" spc="15" dirty="0" smtClean="0">
                <a:latin typeface="Times New Roman"/>
                <a:cs typeface="Times New Roman"/>
              </a:rPr>
              <a:t>11.Field</a:t>
            </a:r>
            <a:r>
              <a:rPr lang="en-US" spc="20" dirty="0" smtClean="0">
                <a:latin typeface="Times New Roman"/>
                <a:cs typeface="Times New Roman"/>
              </a:rPr>
              <a:t> </a:t>
            </a:r>
            <a:r>
              <a:rPr lang="en-US" spc="10" dirty="0">
                <a:latin typeface="Times New Roman"/>
                <a:cs typeface="Times New Roman"/>
              </a:rPr>
              <a:t>book	</a:t>
            </a:r>
            <a:endParaRPr lang="en-US" sz="2400" dirty="0">
              <a:latin typeface="Times New Roman"/>
              <a:cs typeface="Times New Roman"/>
            </a:endParaRPr>
          </a:p>
          <a:p>
            <a:pPr marL="240665" indent="0">
              <a:lnSpc>
                <a:spcPct val="100000"/>
              </a:lnSpc>
              <a:spcBef>
                <a:spcPts val="5"/>
              </a:spcBef>
              <a:buNone/>
              <a:tabLst>
                <a:tab pos="470534" algn="l"/>
                <a:tab pos="2738755" algn="l"/>
                <a:tab pos="3205480" algn="l"/>
              </a:tabLst>
            </a:pPr>
            <a:r>
              <a:rPr lang="en-US" spc="15" dirty="0" smtClean="0">
                <a:latin typeface="Times New Roman"/>
                <a:cs typeface="Times New Roman"/>
              </a:rPr>
              <a:t>12.</a:t>
            </a:r>
            <a:r>
              <a:rPr lang="en-US" spc="30" dirty="0" smtClean="0">
                <a:latin typeface="Times New Roman"/>
                <a:cs typeface="Times New Roman"/>
              </a:rPr>
              <a:t> </a:t>
            </a:r>
            <a:r>
              <a:rPr lang="en-US" spc="15" dirty="0">
                <a:latin typeface="Times New Roman"/>
                <a:cs typeface="Times New Roman"/>
              </a:rPr>
              <a:t>pencil	</a:t>
            </a:r>
            <a:r>
              <a:rPr lang="en-US" spc="25" dirty="0">
                <a:latin typeface="Times New Roman"/>
                <a:cs typeface="Times New Roman"/>
              </a:rPr>
              <a:t>	</a:t>
            </a:r>
            <a:endParaRPr lang="en-US" sz="2000" dirty="0">
              <a:latin typeface="Times New Roman"/>
              <a:cs typeface="Times New Roman"/>
            </a:endParaRPr>
          </a:p>
          <a:p>
            <a:pPr marL="240665" indent="0">
              <a:lnSpc>
                <a:spcPct val="100000"/>
              </a:lnSpc>
              <a:buNone/>
              <a:tabLst>
                <a:tab pos="470534" algn="l"/>
                <a:tab pos="2766060" algn="l"/>
                <a:tab pos="3232785" algn="l"/>
              </a:tabLst>
            </a:pPr>
            <a:r>
              <a:rPr lang="en-US" spc="10" dirty="0" smtClean="0">
                <a:latin typeface="Times New Roman"/>
                <a:cs typeface="Times New Roman"/>
              </a:rPr>
              <a:t>13. </a:t>
            </a:r>
            <a:r>
              <a:rPr lang="en-US" spc="10" dirty="0" smtClean="0">
                <a:latin typeface="Times New Roman"/>
                <a:cs typeface="Times New Roman"/>
              </a:rPr>
              <a:t>Eraser</a:t>
            </a:r>
            <a:r>
              <a:rPr lang="en-US" spc="50" dirty="0" smtClean="0">
                <a:latin typeface="Times New Roman"/>
                <a:cs typeface="Times New Roman"/>
              </a:rPr>
              <a:t> </a:t>
            </a:r>
            <a:r>
              <a:rPr lang="en-US" spc="15" dirty="0">
                <a:latin typeface="Times New Roman"/>
                <a:cs typeface="Times New Roman"/>
              </a:rPr>
              <a:t>(rubber)</a:t>
            </a:r>
            <a:endParaRPr lang="en-US" dirty="0">
              <a:latin typeface="Times New Roman"/>
              <a:cs typeface="Times New Roman"/>
            </a:endParaRPr>
          </a:p>
          <a:p>
            <a:endParaRPr lang="en-US" dirty="0"/>
          </a:p>
        </p:txBody>
      </p:sp>
    </p:spTree>
    <p:extLst>
      <p:ext uri="{BB962C8B-B14F-4D97-AF65-F5344CB8AC3E}">
        <p14:creationId xmlns:p14="http://schemas.microsoft.com/office/powerpoint/2010/main" val="79358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pc="20" dirty="0">
                <a:latin typeface="Times New Roman"/>
                <a:cs typeface="Times New Roman"/>
              </a:rPr>
              <a:t>Chain </a:t>
            </a:r>
            <a:r>
              <a:rPr lang="en-US" spc="15" dirty="0">
                <a:latin typeface="Times New Roman"/>
                <a:cs typeface="Times New Roman"/>
              </a:rPr>
              <a:t>surveying </a:t>
            </a:r>
            <a:r>
              <a:rPr lang="en-US" spc="25" dirty="0">
                <a:latin typeface="Times New Roman"/>
                <a:cs typeface="Times New Roman"/>
              </a:rPr>
              <a:t>is recommended</a:t>
            </a:r>
            <a:r>
              <a:rPr lang="en-US" spc="-50" dirty="0">
                <a:latin typeface="Times New Roman"/>
                <a:cs typeface="Times New Roman"/>
              </a:rPr>
              <a:t> </a:t>
            </a:r>
            <a:r>
              <a:rPr lang="en-US" spc="15" dirty="0">
                <a:latin typeface="Times New Roman"/>
                <a:cs typeface="Times New Roman"/>
              </a:rPr>
              <a:t>when</a:t>
            </a:r>
            <a:r>
              <a:rPr lang="en-US" spc="15" dirty="0" smtClean="0">
                <a:latin typeface="Times New Roman"/>
                <a:cs typeface="Times New Roman"/>
              </a:rPr>
              <a:t>:</a:t>
            </a:r>
          </a:p>
          <a:p>
            <a:pPr marL="0" indent="0" algn="just">
              <a:buNone/>
            </a:pPr>
            <a:endParaRPr lang="en-US" sz="2800" dirty="0">
              <a:latin typeface="Times New Roman"/>
              <a:cs typeface="Times New Roman"/>
            </a:endParaRPr>
          </a:p>
          <a:p>
            <a:pPr marL="246379" indent="-229235" algn="just">
              <a:lnSpc>
                <a:spcPts val="1345"/>
              </a:lnSpc>
              <a:buAutoNum type="arabicPeriod"/>
              <a:tabLst>
                <a:tab pos="247015" algn="l"/>
              </a:tabLst>
            </a:pPr>
            <a:r>
              <a:rPr lang="en-US" sz="2800" spc="20" dirty="0">
                <a:latin typeface="Times New Roman"/>
                <a:cs typeface="Times New Roman"/>
              </a:rPr>
              <a:t>The ground </a:t>
            </a:r>
            <a:r>
              <a:rPr lang="en-US" sz="2800" spc="15" dirty="0">
                <a:latin typeface="Times New Roman"/>
                <a:cs typeface="Times New Roman"/>
              </a:rPr>
              <a:t>surface </a:t>
            </a:r>
            <a:r>
              <a:rPr lang="en-US" sz="2800" spc="25" dirty="0">
                <a:latin typeface="Times New Roman"/>
                <a:cs typeface="Times New Roman"/>
              </a:rPr>
              <a:t>is </a:t>
            </a:r>
            <a:r>
              <a:rPr lang="en-US" sz="2800" spc="15" dirty="0">
                <a:latin typeface="Times New Roman"/>
                <a:cs typeface="Times New Roman"/>
              </a:rPr>
              <a:t>more </a:t>
            </a:r>
            <a:r>
              <a:rPr lang="en-US" sz="2800" spc="20" dirty="0">
                <a:latin typeface="Times New Roman"/>
                <a:cs typeface="Times New Roman"/>
              </a:rPr>
              <a:t>or less</a:t>
            </a:r>
            <a:r>
              <a:rPr lang="en-US" sz="2800" spc="-100" dirty="0">
                <a:latin typeface="Times New Roman"/>
                <a:cs typeface="Times New Roman"/>
              </a:rPr>
              <a:t> </a:t>
            </a:r>
            <a:r>
              <a:rPr lang="en-US" sz="2800" spc="15" dirty="0">
                <a:latin typeface="Times New Roman"/>
                <a:cs typeface="Times New Roman"/>
              </a:rPr>
              <a:t>level</a:t>
            </a:r>
            <a:endParaRPr lang="en-US" sz="2800" dirty="0">
              <a:latin typeface="Times New Roman"/>
              <a:cs typeface="Times New Roman"/>
            </a:endParaRPr>
          </a:p>
          <a:p>
            <a:pPr algn="just">
              <a:lnSpc>
                <a:spcPct val="100000"/>
              </a:lnSpc>
              <a:spcBef>
                <a:spcPts val="5"/>
              </a:spcBef>
              <a:buFont typeface="Times New Roman"/>
              <a:buAutoNum type="arabicPeriod"/>
            </a:pPr>
            <a:endParaRPr lang="en-US" sz="2800" dirty="0">
              <a:latin typeface="Times New Roman"/>
              <a:cs typeface="Times New Roman"/>
            </a:endParaRPr>
          </a:p>
          <a:p>
            <a:pPr marL="246379" indent="-229235" algn="just">
              <a:lnSpc>
                <a:spcPct val="100000"/>
              </a:lnSpc>
              <a:buAutoNum type="arabicPeriod"/>
              <a:tabLst>
                <a:tab pos="247015" algn="l"/>
              </a:tabLst>
            </a:pPr>
            <a:r>
              <a:rPr lang="en-US" sz="2800" spc="25" dirty="0">
                <a:latin typeface="Times New Roman"/>
                <a:cs typeface="Times New Roman"/>
              </a:rPr>
              <a:t>A </a:t>
            </a:r>
            <a:r>
              <a:rPr lang="en-US" sz="2800" spc="15" dirty="0">
                <a:latin typeface="Times New Roman"/>
                <a:cs typeface="Times New Roman"/>
              </a:rPr>
              <a:t>small </a:t>
            </a:r>
            <a:r>
              <a:rPr lang="en-US" sz="2800" spc="20" dirty="0">
                <a:latin typeface="Times New Roman"/>
                <a:cs typeface="Times New Roman"/>
              </a:rPr>
              <a:t>area </a:t>
            </a:r>
            <a:r>
              <a:rPr lang="en-US" sz="2800" spc="25" dirty="0">
                <a:latin typeface="Times New Roman"/>
                <a:cs typeface="Times New Roman"/>
              </a:rPr>
              <a:t>is </a:t>
            </a:r>
            <a:r>
              <a:rPr lang="en-US" sz="2800" spc="5" dirty="0">
                <a:latin typeface="Times New Roman"/>
                <a:cs typeface="Times New Roman"/>
              </a:rPr>
              <a:t>to </a:t>
            </a:r>
            <a:r>
              <a:rPr lang="en-US" sz="2800" spc="25" dirty="0">
                <a:latin typeface="Times New Roman"/>
                <a:cs typeface="Times New Roman"/>
              </a:rPr>
              <a:t>be</a:t>
            </a:r>
            <a:r>
              <a:rPr lang="en-US" sz="2800" spc="-60" dirty="0">
                <a:latin typeface="Times New Roman"/>
                <a:cs typeface="Times New Roman"/>
              </a:rPr>
              <a:t> </a:t>
            </a:r>
            <a:r>
              <a:rPr lang="en-US" sz="2800" spc="20" dirty="0">
                <a:latin typeface="Times New Roman"/>
                <a:cs typeface="Times New Roman"/>
              </a:rPr>
              <a:t>surveyed</a:t>
            </a:r>
            <a:endParaRPr lang="en-US" sz="2800" dirty="0">
              <a:latin typeface="Times New Roman"/>
              <a:cs typeface="Times New Roman"/>
            </a:endParaRPr>
          </a:p>
          <a:p>
            <a:pPr algn="just">
              <a:lnSpc>
                <a:spcPct val="100000"/>
              </a:lnSpc>
              <a:spcBef>
                <a:spcPts val="5"/>
              </a:spcBef>
              <a:buFont typeface="Times New Roman"/>
              <a:buAutoNum type="arabicPeriod"/>
            </a:pPr>
            <a:endParaRPr lang="en-US" sz="2800" dirty="0">
              <a:latin typeface="Times New Roman"/>
              <a:cs typeface="Times New Roman"/>
            </a:endParaRPr>
          </a:p>
          <a:p>
            <a:pPr marL="246379" indent="-229235" algn="just">
              <a:lnSpc>
                <a:spcPct val="100000"/>
              </a:lnSpc>
              <a:buAutoNum type="arabicPeriod"/>
              <a:tabLst>
                <a:tab pos="247015" algn="l"/>
              </a:tabLst>
            </a:pPr>
            <a:r>
              <a:rPr lang="en-US" sz="2800" spc="25" dirty="0">
                <a:latin typeface="Times New Roman"/>
                <a:cs typeface="Times New Roman"/>
              </a:rPr>
              <a:t>A </a:t>
            </a:r>
            <a:r>
              <a:rPr lang="en-US" sz="2800" spc="15" dirty="0">
                <a:latin typeface="Times New Roman"/>
                <a:cs typeface="Times New Roman"/>
              </a:rPr>
              <a:t>small-scale map </a:t>
            </a:r>
            <a:r>
              <a:rPr lang="en-US" sz="2800" spc="25" dirty="0">
                <a:latin typeface="Times New Roman"/>
                <a:cs typeface="Times New Roman"/>
              </a:rPr>
              <a:t>is to be </a:t>
            </a:r>
            <a:r>
              <a:rPr lang="en-US" sz="2800" spc="15" dirty="0">
                <a:latin typeface="Times New Roman"/>
                <a:cs typeface="Times New Roman"/>
              </a:rPr>
              <a:t>prepared</a:t>
            </a:r>
            <a:r>
              <a:rPr lang="en-US" sz="2800" spc="-95" dirty="0">
                <a:latin typeface="Times New Roman"/>
                <a:cs typeface="Times New Roman"/>
              </a:rPr>
              <a:t> </a:t>
            </a:r>
            <a:r>
              <a:rPr lang="en-US" sz="2800" spc="25" dirty="0">
                <a:latin typeface="Times New Roman"/>
                <a:cs typeface="Times New Roman"/>
              </a:rPr>
              <a:t>and</a:t>
            </a:r>
            <a:endParaRPr lang="en-US" sz="2800" dirty="0">
              <a:latin typeface="Times New Roman"/>
              <a:cs typeface="Times New Roman"/>
            </a:endParaRPr>
          </a:p>
          <a:p>
            <a:pPr marL="246379" indent="-229235" algn="just">
              <a:lnSpc>
                <a:spcPct val="100000"/>
              </a:lnSpc>
              <a:spcBef>
                <a:spcPts val="1145"/>
              </a:spcBef>
              <a:buAutoNum type="arabicPeriod"/>
              <a:tabLst>
                <a:tab pos="247015" algn="l"/>
              </a:tabLst>
            </a:pPr>
            <a:r>
              <a:rPr lang="en-US" sz="2800" spc="20" dirty="0">
                <a:latin typeface="Times New Roman"/>
                <a:cs typeface="Times New Roman"/>
              </a:rPr>
              <a:t>The formation of </a:t>
            </a:r>
            <a:r>
              <a:rPr lang="en-US" sz="2800" spc="15" dirty="0">
                <a:latin typeface="Times New Roman"/>
                <a:cs typeface="Times New Roman"/>
              </a:rPr>
              <a:t>well-conditioned </a:t>
            </a:r>
            <a:r>
              <a:rPr lang="en-US" sz="2800" spc="20" dirty="0">
                <a:latin typeface="Times New Roman"/>
                <a:cs typeface="Times New Roman"/>
              </a:rPr>
              <a:t>triangles </a:t>
            </a:r>
            <a:r>
              <a:rPr lang="en-US" sz="2800" spc="5" dirty="0">
                <a:latin typeface="Times New Roman"/>
                <a:cs typeface="Times New Roman"/>
              </a:rPr>
              <a:t>is</a:t>
            </a:r>
            <a:r>
              <a:rPr lang="en-US" sz="2800" spc="-45" dirty="0">
                <a:latin typeface="Times New Roman"/>
                <a:cs typeface="Times New Roman"/>
              </a:rPr>
              <a:t> </a:t>
            </a:r>
            <a:r>
              <a:rPr lang="en-US" sz="2800" spc="10" dirty="0">
                <a:latin typeface="Times New Roman"/>
                <a:cs typeface="Times New Roman"/>
              </a:rPr>
              <a:t>easy</a:t>
            </a:r>
            <a:endParaRPr lang="en-US" sz="2800" dirty="0">
              <a:latin typeface="Times New Roman"/>
              <a:cs typeface="Times New Roman"/>
            </a:endParaRPr>
          </a:p>
          <a:p>
            <a:endParaRPr lang="en-US" dirty="0"/>
          </a:p>
        </p:txBody>
      </p:sp>
    </p:spTree>
    <p:extLst>
      <p:ext uri="{BB962C8B-B14F-4D97-AF65-F5344CB8AC3E}">
        <p14:creationId xmlns:p14="http://schemas.microsoft.com/office/powerpoint/2010/main" val="1891882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17144" indent="0">
              <a:lnSpc>
                <a:spcPts val="1345"/>
              </a:lnSpc>
              <a:buNone/>
              <a:tabLst>
                <a:tab pos="247015" algn="l"/>
              </a:tabLst>
            </a:pPr>
            <a:r>
              <a:rPr lang="en-US" spc="20" dirty="0">
                <a:latin typeface="Times New Roman"/>
                <a:cs typeface="Times New Roman"/>
              </a:rPr>
              <a:t>Chain </a:t>
            </a:r>
            <a:r>
              <a:rPr lang="en-US" spc="15" dirty="0">
                <a:latin typeface="Times New Roman"/>
                <a:cs typeface="Times New Roman"/>
              </a:rPr>
              <a:t>surveying </a:t>
            </a:r>
            <a:r>
              <a:rPr lang="en-US" spc="25" dirty="0">
                <a:latin typeface="Times New Roman"/>
                <a:cs typeface="Times New Roman"/>
              </a:rPr>
              <a:t>is </a:t>
            </a:r>
            <a:r>
              <a:rPr lang="en-US" spc="20" dirty="0">
                <a:latin typeface="Times New Roman"/>
                <a:cs typeface="Times New Roman"/>
              </a:rPr>
              <a:t>unsuitable</a:t>
            </a:r>
            <a:r>
              <a:rPr lang="en-US" spc="-20" dirty="0">
                <a:latin typeface="Times New Roman"/>
                <a:cs typeface="Times New Roman"/>
              </a:rPr>
              <a:t> </a:t>
            </a:r>
            <a:r>
              <a:rPr lang="en-US" spc="10" dirty="0">
                <a:latin typeface="Times New Roman"/>
                <a:cs typeface="Times New Roman"/>
              </a:rPr>
              <a:t>when:</a:t>
            </a:r>
            <a:endParaRPr lang="en-US" dirty="0">
              <a:latin typeface="Times New Roman"/>
              <a:cs typeface="Times New Roman"/>
            </a:endParaRPr>
          </a:p>
          <a:p>
            <a:pPr marL="246379" indent="-229235">
              <a:lnSpc>
                <a:spcPts val="1345"/>
              </a:lnSpc>
              <a:buAutoNum type="arabicPeriod"/>
              <a:tabLst>
                <a:tab pos="247015" algn="l"/>
              </a:tabLst>
            </a:pPr>
            <a:endParaRPr lang="en-US" spc="20" dirty="0" smtClean="0">
              <a:latin typeface="Times New Roman"/>
              <a:cs typeface="Times New Roman"/>
            </a:endParaRPr>
          </a:p>
          <a:p>
            <a:pPr marL="246379" indent="-229235" algn="just">
              <a:lnSpc>
                <a:spcPts val="1345"/>
              </a:lnSpc>
              <a:buAutoNum type="arabicPeriod"/>
              <a:tabLst>
                <a:tab pos="247015" algn="l"/>
              </a:tabLst>
            </a:pPr>
            <a:endParaRPr lang="en-US" spc="20" dirty="0">
              <a:latin typeface="Times New Roman"/>
              <a:cs typeface="Times New Roman"/>
            </a:endParaRPr>
          </a:p>
          <a:p>
            <a:pPr marL="246379" indent="-229235" algn="just">
              <a:lnSpc>
                <a:spcPts val="1345"/>
              </a:lnSpc>
              <a:buAutoNum type="arabicPeriod"/>
              <a:tabLst>
                <a:tab pos="247015" algn="l"/>
              </a:tabLst>
            </a:pPr>
            <a:r>
              <a:rPr lang="en-US" sz="2800" spc="20" dirty="0" smtClean="0">
                <a:latin typeface="Times New Roman"/>
                <a:cs typeface="Times New Roman"/>
              </a:rPr>
              <a:t>The </a:t>
            </a:r>
            <a:r>
              <a:rPr lang="en-US" sz="2800" spc="20" dirty="0">
                <a:latin typeface="Times New Roman"/>
                <a:cs typeface="Times New Roman"/>
              </a:rPr>
              <a:t>area </a:t>
            </a:r>
            <a:r>
              <a:rPr lang="en-US" sz="2800" spc="25" dirty="0">
                <a:latin typeface="Times New Roman"/>
                <a:cs typeface="Times New Roman"/>
              </a:rPr>
              <a:t>is </a:t>
            </a:r>
            <a:r>
              <a:rPr lang="en-US" sz="2800" spc="20" dirty="0">
                <a:latin typeface="Times New Roman"/>
                <a:cs typeface="Times New Roman"/>
              </a:rPr>
              <a:t>crowded </a:t>
            </a:r>
            <a:r>
              <a:rPr lang="en-US" sz="2800" spc="10" dirty="0">
                <a:latin typeface="Times New Roman"/>
                <a:cs typeface="Times New Roman"/>
              </a:rPr>
              <a:t>with </a:t>
            </a:r>
            <a:r>
              <a:rPr lang="en-US" sz="2800" spc="20" dirty="0">
                <a:latin typeface="Times New Roman"/>
                <a:cs typeface="Times New Roman"/>
              </a:rPr>
              <a:t>many</a:t>
            </a:r>
            <a:r>
              <a:rPr lang="en-US" sz="2800" spc="-35" dirty="0">
                <a:latin typeface="Times New Roman"/>
                <a:cs typeface="Times New Roman"/>
              </a:rPr>
              <a:t> </a:t>
            </a:r>
            <a:r>
              <a:rPr lang="en-US" sz="2800" spc="15" dirty="0">
                <a:latin typeface="Times New Roman"/>
                <a:cs typeface="Times New Roman"/>
              </a:rPr>
              <a:t>details</a:t>
            </a:r>
            <a:endParaRPr lang="en-US" sz="2800" dirty="0">
              <a:latin typeface="Times New Roman"/>
              <a:cs typeface="Times New Roman"/>
            </a:endParaRPr>
          </a:p>
          <a:p>
            <a:pPr algn="just">
              <a:lnSpc>
                <a:spcPct val="100000"/>
              </a:lnSpc>
              <a:buFont typeface="Times New Roman"/>
              <a:buAutoNum type="arabicPeriod"/>
            </a:pPr>
            <a:endParaRPr lang="en-US" sz="2800" dirty="0">
              <a:latin typeface="Times New Roman"/>
              <a:cs typeface="Times New Roman"/>
            </a:endParaRPr>
          </a:p>
          <a:p>
            <a:pPr marL="246379" indent="-229235" algn="just">
              <a:lnSpc>
                <a:spcPct val="100000"/>
              </a:lnSpc>
              <a:spcBef>
                <a:spcPts val="5"/>
              </a:spcBef>
              <a:buAutoNum type="arabicPeriod"/>
              <a:tabLst>
                <a:tab pos="247015" algn="l"/>
              </a:tabLst>
            </a:pPr>
            <a:r>
              <a:rPr lang="en-US" sz="2800" spc="20" dirty="0">
                <a:latin typeface="Times New Roman"/>
                <a:cs typeface="Times New Roman"/>
              </a:rPr>
              <a:t>The area </a:t>
            </a:r>
            <a:r>
              <a:rPr lang="en-US" sz="2800" spc="15" dirty="0">
                <a:latin typeface="Times New Roman"/>
                <a:cs typeface="Times New Roman"/>
              </a:rPr>
              <a:t>consists </a:t>
            </a:r>
            <a:r>
              <a:rPr lang="en-US" sz="2800" spc="20" dirty="0">
                <a:latin typeface="Times New Roman"/>
                <a:cs typeface="Times New Roman"/>
              </a:rPr>
              <a:t>of </a:t>
            </a:r>
            <a:r>
              <a:rPr lang="en-US" sz="2800" spc="25" dirty="0">
                <a:latin typeface="Times New Roman"/>
                <a:cs typeface="Times New Roman"/>
              </a:rPr>
              <a:t>too </a:t>
            </a:r>
            <a:r>
              <a:rPr lang="en-US" sz="2800" spc="20" dirty="0">
                <a:latin typeface="Times New Roman"/>
                <a:cs typeface="Times New Roman"/>
              </a:rPr>
              <a:t>many</a:t>
            </a:r>
            <a:r>
              <a:rPr lang="en-US" sz="2800" spc="-125" dirty="0">
                <a:latin typeface="Times New Roman"/>
                <a:cs typeface="Times New Roman"/>
              </a:rPr>
              <a:t> </a:t>
            </a:r>
            <a:r>
              <a:rPr lang="en-US" sz="2800" spc="20" dirty="0">
                <a:latin typeface="Times New Roman"/>
                <a:cs typeface="Times New Roman"/>
              </a:rPr>
              <a:t>undulations</a:t>
            </a:r>
            <a:endParaRPr lang="en-US" sz="2800" dirty="0">
              <a:latin typeface="Times New Roman"/>
              <a:cs typeface="Times New Roman"/>
            </a:endParaRPr>
          </a:p>
          <a:p>
            <a:pPr algn="just">
              <a:lnSpc>
                <a:spcPct val="100000"/>
              </a:lnSpc>
              <a:spcBef>
                <a:spcPts val="5"/>
              </a:spcBef>
              <a:buFont typeface="Times New Roman"/>
              <a:buAutoNum type="arabicPeriod"/>
            </a:pPr>
            <a:endParaRPr lang="en-US" sz="2800" dirty="0">
              <a:latin typeface="Times New Roman"/>
              <a:cs typeface="Times New Roman"/>
            </a:endParaRPr>
          </a:p>
          <a:p>
            <a:pPr marL="246379" indent="-229235" algn="just">
              <a:lnSpc>
                <a:spcPct val="100000"/>
              </a:lnSpc>
              <a:buAutoNum type="arabicPeriod"/>
              <a:tabLst>
                <a:tab pos="247015" algn="l"/>
              </a:tabLst>
            </a:pPr>
            <a:r>
              <a:rPr lang="en-US" sz="2800" spc="20" dirty="0">
                <a:latin typeface="Times New Roman"/>
                <a:cs typeface="Times New Roman"/>
              </a:rPr>
              <a:t>The area </a:t>
            </a:r>
            <a:r>
              <a:rPr lang="en-US" sz="2800" spc="25" dirty="0">
                <a:latin typeface="Times New Roman"/>
                <a:cs typeface="Times New Roman"/>
              </a:rPr>
              <a:t>is </a:t>
            </a:r>
            <a:r>
              <a:rPr lang="en-US" sz="2800" spc="20" dirty="0">
                <a:latin typeface="Times New Roman"/>
                <a:cs typeface="Times New Roman"/>
              </a:rPr>
              <a:t>very </a:t>
            </a:r>
            <a:r>
              <a:rPr lang="en-US" sz="2800" spc="25" dirty="0">
                <a:latin typeface="Times New Roman"/>
                <a:cs typeface="Times New Roman"/>
              </a:rPr>
              <a:t>large</a:t>
            </a:r>
            <a:r>
              <a:rPr lang="en-US" sz="2800" spc="-150" dirty="0">
                <a:latin typeface="Times New Roman"/>
                <a:cs typeface="Times New Roman"/>
              </a:rPr>
              <a:t> </a:t>
            </a:r>
            <a:r>
              <a:rPr lang="en-US" sz="2800" spc="25" dirty="0">
                <a:latin typeface="Times New Roman"/>
                <a:cs typeface="Times New Roman"/>
              </a:rPr>
              <a:t>and</a:t>
            </a:r>
            <a:endParaRPr lang="en-US" sz="2800" dirty="0">
              <a:latin typeface="Times New Roman"/>
              <a:cs typeface="Times New Roman"/>
            </a:endParaRPr>
          </a:p>
          <a:p>
            <a:pPr marL="246379" indent="-229235" algn="just">
              <a:lnSpc>
                <a:spcPct val="100000"/>
              </a:lnSpc>
              <a:spcBef>
                <a:spcPts val="1140"/>
              </a:spcBef>
              <a:buAutoNum type="arabicPeriod"/>
              <a:tabLst>
                <a:tab pos="247015" algn="l"/>
              </a:tabLst>
            </a:pPr>
            <a:r>
              <a:rPr lang="en-US" sz="2800" spc="20" dirty="0">
                <a:latin typeface="Times New Roman"/>
                <a:cs typeface="Times New Roman"/>
              </a:rPr>
              <a:t>The formation of </a:t>
            </a:r>
            <a:r>
              <a:rPr lang="en-US" sz="2800" spc="15" dirty="0">
                <a:latin typeface="Times New Roman"/>
                <a:cs typeface="Times New Roman"/>
              </a:rPr>
              <a:t>well-conditioned </a:t>
            </a:r>
            <a:r>
              <a:rPr lang="en-US" sz="2800" spc="20" dirty="0">
                <a:latin typeface="Times New Roman"/>
                <a:cs typeface="Times New Roman"/>
              </a:rPr>
              <a:t>triangles becomes </a:t>
            </a:r>
            <a:r>
              <a:rPr lang="en-US" sz="2800" spc="10" dirty="0">
                <a:latin typeface="Times New Roman"/>
                <a:cs typeface="Times New Roman"/>
              </a:rPr>
              <a:t>difficult </a:t>
            </a:r>
            <a:r>
              <a:rPr lang="en-US" sz="2800" spc="15" dirty="0">
                <a:latin typeface="Times New Roman"/>
                <a:cs typeface="Times New Roman"/>
              </a:rPr>
              <a:t>due </a:t>
            </a:r>
            <a:r>
              <a:rPr lang="en-US" sz="2800" spc="5" dirty="0">
                <a:latin typeface="Times New Roman"/>
                <a:cs typeface="Times New Roman"/>
              </a:rPr>
              <a:t>to</a:t>
            </a:r>
            <a:r>
              <a:rPr lang="en-US" sz="2800" spc="-35" dirty="0">
                <a:latin typeface="Times New Roman"/>
                <a:cs typeface="Times New Roman"/>
              </a:rPr>
              <a:t> </a:t>
            </a:r>
            <a:r>
              <a:rPr lang="en-US" sz="2800" spc="20" dirty="0">
                <a:latin typeface="Times New Roman"/>
                <a:cs typeface="Times New Roman"/>
              </a:rPr>
              <a:t>obstacles</a:t>
            </a:r>
            <a:endParaRPr lang="en-US" sz="2800" dirty="0">
              <a:latin typeface="Times New Roman"/>
              <a:cs typeface="Times New Roman"/>
            </a:endParaRPr>
          </a:p>
          <a:p>
            <a:endParaRPr lang="en-US" dirty="0"/>
          </a:p>
        </p:txBody>
      </p:sp>
    </p:spTree>
    <p:extLst>
      <p:ext uri="{BB962C8B-B14F-4D97-AF65-F5344CB8AC3E}">
        <p14:creationId xmlns:p14="http://schemas.microsoft.com/office/powerpoint/2010/main" val="206616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43000" y="533400"/>
            <a:ext cx="7185659" cy="696595"/>
          </a:xfrm>
          <a:prstGeom prst="rect">
            <a:avLst/>
          </a:prstGeom>
        </p:spPr>
        <p:txBody>
          <a:bodyPr vert="horz" wrap="square" lIns="0" tIns="13335" rIns="0" bIns="0" rtlCol="0">
            <a:spAutoFit/>
          </a:bodyPr>
          <a:lstStyle/>
          <a:p>
            <a:pPr marL="12700">
              <a:lnSpc>
                <a:spcPct val="100000"/>
              </a:lnSpc>
              <a:spcBef>
                <a:spcPts val="105"/>
              </a:spcBef>
            </a:pPr>
            <a:r>
              <a:rPr dirty="0"/>
              <a:t>Principles of Chain</a:t>
            </a:r>
            <a:r>
              <a:rPr spc="-85" dirty="0"/>
              <a:t> </a:t>
            </a:r>
            <a:r>
              <a:rPr dirty="0"/>
              <a:t>Surveying</a:t>
            </a:r>
          </a:p>
        </p:txBody>
      </p:sp>
      <p:sp>
        <p:nvSpPr>
          <p:cNvPr id="4" name="object 4"/>
          <p:cNvSpPr/>
          <p:nvPr/>
        </p:nvSpPr>
        <p:spPr>
          <a:xfrm>
            <a:off x="347436" y="1756419"/>
            <a:ext cx="8145815" cy="457427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3400" y="1620011"/>
            <a:ext cx="8077200" cy="448665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8728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85088" y="457200"/>
            <a:ext cx="7185659" cy="696595"/>
          </a:xfrm>
          <a:prstGeom prst="rect">
            <a:avLst/>
          </a:prstGeom>
        </p:spPr>
        <p:txBody>
          <a:bodyPr vert="horz" wrap="square" lIns="0" tIns="13335" rIns="0" bIns="0" rtlCol="0">
            <a:spAutoFit/>
          </a:bodyPr>
          <a:lstStyle/>
          <a:p>
            <a:pPr marL="12700">
              <a:lnSpc>
                <a:spcPct val="100000"/>
              </a:lnSpc>
              <a:spcBef>
                <a:spcPts val="105"/>
              </a:spcBef>
            </a:pPr>
            <a:r>
              <a:rPr dirty="0"/>
              <a:t>Principles of Chain</a:t>
            </a:r>
            <a:r>
              <a:rPr spc="-85" dirty="0"/>
              <a:t> </a:t>
            </a:r>
            <a:r>
              <a:rPr dirty="0"/>
              <a:t>Surveying</a:t>
            </a:r>
          </a:p>
        </p:txBody>
      </p:sp>
      <p:sp>
        <p:nvSpPr>
          <p:cNvPr id="4" name="object 4"/>
          <p:cNvSpPr/>
          <p:nvPr/>
        </p:nvSpPr>
        <p:spPr>
          <a:xfrm>
            <a:off x="353531" y="1736565"/>
            <a:ext cx="7917216" cy="486845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9495" y="1600200"/>
            <a:ext cx="7848600" cy="4780788"/>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1271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7145" marR="5080" indent="-3175" algn="ctr">
              <a:lnSpc>
                <a:spcPct val="100000"/>
              </a:lnSpc>
              <a:spcBef>
                <a:spcPts val="95"/>
              </a:spcBef>
            </a:pPr>
            <a:r>
              <a:rPr sz="4000" spc="-40" dirty="0">
                <a:latin typeface="Calibri"/>
                <a:cs typeface="Calibri"/>
              </a:rPr>
              <a:t>Well </a:t>
            </a:r>
            <a:r>
              <a:rPr sz="4000" spc="-5" dirty="0">
                <a:latin typeface="Calibri"/>
                <a:cs typeface="Calibri"/>
              </a:rPr>
              <a:t>conditioned triangle, ill  conditioned triangle and </a:t>
            </a:r>
            <a:r>
              <a:rPr sz="4000" dirty="0">
                <a:latin typeface="Calibri"/>
                <a:cs typeface="Calibri"/>
              </a:rPr>
              <a:t>ideal  </a:t>
            </a:r>
            <a:r>
              <a:rPr sz="4000" spc="-5" dirty="0">
                <a:latin typeface="Calibri"/>
                <a:cs typeface="Calibri"/>
              </a:rPr>
              <a:t>triangle.</a:t>
            </a:r>
            <a:endParaRPr sz="4000">
              <a:latin typeface="Calibri"/>
              <a:cs typeface="Calibri"/>
            </a:endParaRPr>
          </a:p>
        </p:txBody>
      </p:sp>
      <p:sp>
        <p:nvSpPr>
          <p:cNvPr id="3" name="object 3"/>
          <p:cNvSpPr txBox="1"/>
          <p:nvPr/>
        </p:nvSpPr>
        <p:spPr>
          <a:xfrm>
            <a:off x="535940" y="2095626"/>
            <a:ext cx="8023225" cy="3782060"/>
          </a:xfrm>
          <a:prstGeom prst="rect">
            <a:avLst/>
          </a:prstGeom>
        </p:spPr>
        <p:txBody>
          <a:bodyPr vert="horz" wrap="square" lIns="0" tIns="67945" rIns="0" bIns="0" rtlCol="0">
            <a:spAutoFit/>
          </a:bodyPr>
          <a:lstStyle/>
          <a:p>
            <a:pPr marL="355600" marR="794385" indent="-342900">
              <a:lnSpc>
                <a:spcPts val="3460"/>
              </a:lnSpc>
              <a:spcBef>
                <a:spcPts val="535"/>
              </a:spcBef>
              <a:buFont typeface="Arial"/>
              <a:buChar char="•"/>
              <a:tabLst>
                <a:tab pos="354965" algn="l"/>
                <a:tab pos="355600" algn="l"/>
              </a:tabLst>
            </a:pPr>
            <a:r>
              <a:rPr sz="3200" dirty="0">
                <a:latin typeface="Calibri"/>
                <a:cs typeface="Calibri"/>
              </a:rPr>
              <a:t>A triangle is </a:t>
            </a:r>
            <a:r>
              <a:rPr sz="3200" spc="-5" dirty="0">
                <a:latin typeface="Calibri"/>
                <a:cs typeface="Calibri"/>
              </a:rPr>
              <a:t>said </a:t>
            </a:r>
            <a:r>
              <a:rPr sz="3200" spc="-20" dirty="0">
                <a:latin typeface="Calibri"/>
                <a:cs typeface="Calibri"/>
              </a:rPr>
              <a:t>to </a:t>
            </a:r>
            <a:r>
              <a:rPr sz="3200" spc="-5" dirty="0">
                <a:latin typeface="Calibri"/>
                <a:cs typeface="Calibri"/>
              </a:rPr>
              <a:t>be well conditioned  </a:t>
            </a:r>
            <a:r>
              <a:rPr sz="3200" dirty="0">
                <a:latin typeface="Calibri"/>
                <a:cs typeface="Calibri"/>
              </a:rPr>
              <a:t>triangle when </a:t>
            </a:r>
            <a:r>
              <a:rPr sz="3200" spc="-5" dirty="0">
                <a:latin typeface="Calibri"/>
                <a:cs typeface="Calibri"/>
              </a:rPr>
              <a:t>no </a:t>
            </a:r>
            <a:r>
              <a:rPr sz="3200" dirty="0">
                <a:latin typeface="Calibri"/>
                <a:cs typeface="Calibri"/>
              </a:rPr>
              <a:t>angle in it is </a:t>
            </a:r>
            <a:r>
              <a:rPr sz="3200" spc="-5" dirty="0">
                <a:latin typeface="Calibri"/>
                <a:cs typeface="Calibri"/>
              </a:rPr>
              <a:t>neither </a:t>
            </a:r>
            <a:r>
              <a:rPr sz="3200" dirty="0">
                <a:latin typeface="Calibri"/>
                <a:cs typeface="Calibri"/>
              </a:rPr>
              <a:t>less  than 30 </a:t>
            </a:r>
            <a:r>
              <a:rPr sz="3200" spc="-5" dirty="0">
                <a:latin typeface="Calibri"/>
                <a:cs typeface="Calibri"/>
              </a:rPr>
              <a:t>nor </a:t>
            </a:r>
            <a:r>
              <a:rPr sz="3200" spc="-15" dirty="0">
                <a:latin typeface="Calibri"/>
                <a:cs typeface="Calibri"/>
              </a:rPr>
              <a:t>greater </a:t>
            </a:r>
            <a:r>
              <a:rPr sz="3200" dirty="0">
                <a:latin typeface="Calibri"/>
                <a:cs typeface="Calibri"/>
              </a:rPr>
              <a:t>than</a:t>
            </a:r>
            <a:r>
              <a:rPr sz="3200" spc="35" dirty="0">
                <a:latin typeface="Calibri"/>
                <a:cs typeface="Calibri"/>
              </a:rPr>
              <a:t> </a:t>
            </a:r>
            <a:r>
              <a:rPr sz="3200" dirty="0">
                <a:latin typeface="Calibri"/>
                <a:cs typeface="Calibri"/>
              </a:rPr>
              <a:t>120.</a:t>
            </a:r>
            <a:endParaRPr sz="3200">
              <a:latin typeface="Calibri"/>
              <a:cs typeface="Calibri"/>
            </a:endParaRPr>
          </a:p>
          <a:p>
            <a:pPr marL="355600" marR="1030605" indent="-342900" algn="just">
              <a:lnSpc>
                <a:spcPts val="3460"/>
              </a:lnSpc>
              <a:spcBef>
                <a:spcPts val="760"/>
              </a:spcBef>
              <a:buFont typeface="Arial"/>
              <a:buChar char="•"/>
              <a:tabLst>
                <a:tab pos="355600" algn="l"/>
              </a:tabLst>
            </a:pPr>
            <a:r>
              <a:rPr sz="3200" dirty="0">
                <a:latin typeface="Calibri"/>
                <a:cs typeface="Calibri"/>
              </a:rPr>
              <a:t>If in a triangle an angle is less than 30 or  </a:t>
            </a:r>
            <a:r>
              <a:rPr sz="3200" spc="-15" dirty="0">
                <a:latin typeface="Calibri"/>
                <a:cs typeface="Calibri"/>
              </a:rPr>
              <a:t>greater </a:t>
            </a:r>
            <a:r>
              <a:rPr sz="3200" dirty="0">
                <a:latin typeface="Calibri"/>
                <a:cs typeface="Calibri"/>
              </a:rPr>
              <a:t>than 120 is </a:t>
            </a:r>
            <a:r>
              <a:rPr sz="3200" spc="-5" dirty="0">
                <a:latin typeface="Calibri"/>
                <a:cs typeface="Calibri"/>
              </a:rPr>
              <a:t>called </a:t>
            </a:r>
            <a:r>
              <a:rPr sz="3200" dirty="0">
                <a:latin typeface="Calibri"/>
                <a:cs typeface="Calibri"/>
              </a:rPr>
              <a:t>ill </a:t>
            </a:r>
            <a:r>
              <a:rPr sz="3200" spc="-5" dirty="0">
                <a:latin typeface="Calibri"/>
                <a:cs typeface="Calibri"/>
              </a:rPr>
              <a:t>conditioned  </a:t>
            </a:r>
            <a:r>
              <a:rPr sz="3200" dirty="0">
                <a:latin typeface="Calibri"/>
                <a:cs typeface="Calibri"/>
              </a:rPr>
              <a:t>triangle.</a:t>
            </a:r>
            <a:endParaRPr sz="3200">
              <a:latin typeface="Calibri"/>
              <a:cs typeface="Calibri"/>
            </a:endParaRPr>
          </a:p>
          <a:p>
            <a:pPr marL="355600" marR="5080" indent="-342900" algn="just">
              <a:lnSpc>
                <a:spcPts val="3460"/>
              </a:lnSpc>
              <a:spcBef>
                <a:spcPts val="755"/>
              </a:spcBef>
              <a:buFont typeface="Arial"/>
              <a:buChar char="•"/>
              <a:tabLst>
                <a:tab pos="355600" algn="l"/>
              </a:tabLst>
            </a:pPr>
            <a:r>
              <a:rPr sz="3200" dirty="0">
                <a:latin typeface="Calibri"/>
                <a:cs typeface="Calibri"/>
              </a:rPr>
              <a:t>An </a:t>
            </a:r>
            <a:r>
              <a:rPr sz="3200" spc="-10" dirty="0">
                <a:latin typeface="Calibri"/>
                <a:cs typeface="Calibri"/>
              </a:rPr>
              <a:t>equilateral </a:t>
            </a:r>
            <a:r>
              <a:rPr sz="3200" dirty="0">
                <a:latin typeface="Calibri"/>
                <a:cs typeface="Calibri"/>
              </a:rPr>
              <a:t>triangle </a:t>
            </a:r>
            <a:r>
              <a:rPr sz="3200" spc="-5" dirty="0">
                <a:latin typeface="Calibri"/>
                <a:cs typeface="Calibri"/>
              </a:rPr>
              <a:t>having </a:t>
            </a:r>
            <a:r>
              <a:rPr sz="3200" dirty="0">
                <a:latin typeface="Calibri"/>
                <a:cs typeface="Calibri"/>
              </a:rPr>
              <a:t>each angle of 60  is an ideal</a:t>
            </a:r>
            <a:r>
              <a:rPr sz="3200" spc="20" dirty="0">
                <a:latin typeface="Calibri"/>
                <a:cs typeface="Calibri"/>
              </a:rPr>
              <a:t> </a:t>
            </a:r>
            <a:r>
              <a:rPr sz="3200" dirty="0">
                <a:latin typeface="Calibri"/>
                <a:cs typeface="Calibri"/>
              </a:rPr>
              <a:t>triangle.</a:t>
            </a:r>
            <a:endParaRPr sz="3200">
              <a:latin typeface="Calibri"/>
              <a:cs typeface="Calibri"/>
            </a:endParaRPr>
          </a:p>
        </p:txBody>
      </p:sp>
    </p:spTree>
    <p:extLst>
      <p:ext uri="{BB962C8B-B14F-4D97-AF65-F5344CB8AC3E}">
        <p14:creationId xmlns:p14="http://schemas.microsoft.com/office/powerpoint/2010/main" val="183485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79017" y="457200"/>
            <a:ext cx="6587490" cy="635000"/>
          </a:xfrm>
          <a:prstGeom prst="rect">
            <a:avLst/>
          </a:prstGeom>
        </p:spPr>
        <p:txBody>
          <a:bodyPr vert="horz" wrap="square" lIns="0" tIns="12065" rIns="0" bIns="0" rtlCol="0">
            <a:spAutoFit/>
          </a:bodyPr>
          <a:lstStyle/>
          <a:p>
            <a:pPr marL="12700">
              <a:lnSpc>
                <a:spcPct val="100000"/>
              </a:lnSpc>
              <a:spcBef>
                <a:spcPts val="95"/>
              </a:spcBef>
            </a:pPr>
            <a:r>
              <a:rPr sz="4000" spc="-5" dirty="0"/>
              <a:t>Operation in Chain</a:t>
            </a:r>
            <a:r>
              <a:rPr sz="4000" spc="5" dirty="0"/>
              <a:t> </a:t>
            </a:r>
            <a:r>
              <a:rPr sz="4000" spc="-5" dirty="0"/>
              <a:t>Surveying</a:t>
            </a:r>
            <a:endParaRPr sz="4000" dirty="0"/>
          </a:p>
        </p:txBody>
      </p:sp>
      <p:sp>
        <p:nvSpPr>
          <p:cNvPr id="4" name="object 4"/>
          <p:cNvSpPr/>
          <p:nvPr/>
        </p:nvSpPr>
        <p:spPr>
          <a:xfrm>
            <a:off x="457962" y="1600961"/>
            <a:ext cx="8229600" cy="4526280"/>
          </a:xfrm>
          <a:custGeom>
            <a:avLst/>
            <a:gdLst/>
            <a:ahLst/>
            <a:cxnLst/>
            <a:rect l="l" t="t" r="r" b="b"/>
            <a:pathLst>
              <a:path w="8229600" h="4526280">
                <a:moveTo>
                  <a:pt x="0" y="4526280"/>
                </a:moveTo>
                <a:lnTo>
                  <a:pt x="8229600" y="4526280"/>
                </a:lnTo>
                <a:lnTo>
                  <a:pt x="8229600" y="0"/>
                </a:lnTo>
                <a:lnTo>
                  <a:pt x="0" y="0"/>
                </a:lnTo>
                <a:lnTo>
                  <a:pt x="0" y="4526280"/>
                </a:lnTo>
                <a:close/>
              </a:path>
            </a:pathLst>
          </a:custGeom>
          <a:ln w="25908">
            <a:solidFill>
              <a:srgbClr val="000000"/>
            </a:solidFill>
          </a:ln>
        </p:spPr>
        <p:txBody>
          <a:bodyPr wrap="square" lIns="0" tIns="0" rIns="0" bIns="0" rtlCol="0"/>
          <a:lstStyle/>
          <a:p>
            <a:endParaRPr/>
          </a:p>
        </p:txBody>
      </p:sp>
      <p:sp>
        <p:nvSpPr>
          <p:cNvPr id="5" name="object 5"/>
          <p:cNvSpPr txBox="1"/>
          <p:nvPr/>
        </p:nvSpPr>
        <p:spPr>
          <a:xfrm>
            <a:off x="535940" y="1619452"/>
            <a:ext cx="8006080" cy="3830954"/>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3200" dirty="0">
                <a:latin typeface="Times New Roman"/>
                <a:cs typeface="Times New Roman"/>
              </a:rPr>
              <a:t>The following operations are involved in</a:t>
            </a:r>
            <a:r>
              <a:rPr sz="3200" spc="-75" dirty="0">
                <a:latin typeface="Times New Roman"/>
                <a:cs typeface="Times New Roman"/>
              </a:rPr>
              <a:t> </a:t>
            </a:r>
            <a:r>
              <a:rPr sz="3200" dirty="0">
                <a:latin typeface="Times New Roman"/>
                <a:cs typeface="Times New Roman"/>
              </a:rPr>
              <a:t>chain  surveying.</a:t>
            </a:r>
            <a:endParaRPr sz="3200">
              <a:latin typeface="Times New Roman"/>
              <a:cs typeface="Times New Roman"/>
            </a:endParaRPr>
          </a:p>
          <a:p>
            <a:pPr marL="355600" indent="-342900">
              <a:lnSpc>
                <a:spcPct val="100000"/>
              </a:lnSpc>
              <a:spcBef>
                <a:spcPts val="770"/>
              </a:spcBef>
              <a:buFont typeface="Arial"/>
              <a:buChar char="•"/>
              <a:tabLst>
                <a:tab pos="354965" algn="l"/>
                <a:tab pos="355600" algn="l"/>
              </a:tabLst>
            </a:pPr>
            <a:r>
              <a:rPr sz="3200" dirty="0">
                <a:latin typeface="Times New Roman"/>
                <a:cs typeface="Times New Roman"/>
              </a:rPr>
              <a:t>Chaining</a:t>
            </a:r>
            <a:endParaRPr sz="3200">
              <a:latin typeface="Times New Roman"/>
              <a:cs typeface="Times New Roman"/>
            </a:endParaRPr>
          </a:p>
          <a:p>
            <a:pPr marL="355600" indent="-342900">
              <a:lnSpc>
                <a:spcPct val="100000"/>
              </a:lnSpc>
              <a:spcBef>
                <a:spcPts val="770"/>
              </a:spcBef>
              <a:buFont typeface="Arial"/>
              <a:buChar char="•"/>
              <a:tabLst>
                <a:tab pos="354965" algn="l"/>
                <a:tab pos="355600" algn="l"/>
              </a:tabLst>
            </a:pPr>
            <a:r>
              <a:rPr sz="3200" dirty="0">
                <a:latin typeface="Times New Roman"/>
                <a:cs typeface="Times New Roman"/>
              </a:rPr>
              <a:t>Ranging</a:t>
            </a:r>
            <a:endParaRPr sz="3200">
              <a:latin typeface="Times New Roman"/>
              <a:cs typeface="Times New Roman"/>
            </a:endParaRPr>
          </a:p>
          <a:p>
            <a:pPr marL="355600" indent="-342900">
              <a:lnSpc>
                <a:spcPct val="100000"/>
              </a:lnSpc>
              <a:spcBef>
                <a:spcPts val="770"/>
              </a:spcBef>
              <a:buFont typeface="Arial"/>
              <a:buChar char="•"/>
              <a:tabLst>
                <a:tab pos="354965" algn="l"/>
                <a:tab pos="355600" algn="l"/>
              </a:tabLst>
            </a:pPr>
            <a:r>
              <a:rPr sz="3200" spc="-5" dirty="0">
                <a:latin typeface="Times New Roman"/>
                <a:cs typeface="Times New Roman"/>
              </a:rPr>
              <a:t>Offsetting</a:t>
            </a:r>
            <a:endParaRPr sz="3200">
              <a:latin typeface="Times New Roman"/>
              <a:cs typeface="Times New Roman"/>
            </a:endParaRPr>
          </a:p>
          <a:p>
            <a:pPr marL="355600" marR="1154430" indent="-342900">
              <a:lnSpc>
                <a:spcPct val="100000"/>
              </a:lnSpc>
              <a:spcBef>
                <a:spcPts val="765"/>
              </a:spcBef>
              <a:buFont typeface="Arial"/>
              <a:buChar char="•"/>
              <a:tabLst>
                <a:tab pos="354965" algn="l"/>
                <a:tab pos="355600" algn="l"/>
              </a:tabLst>
            </a:pPr>
            <a:r>
              <a:rPr sz="3200" dirty="0">
                <a:latin typeface="Times New Roman"/>
                <a:cs typeface="Times New Roman"/>
              </a:rPr>
              <a:t>These three operations are done  simultaneously during chain</a:t>
            </a:r>
            <a:r>
              <a:rPr sz="3200" spc="-70" dirty="0">
                <a:latin typeface="Times New Roman"/>
                <a:cs typeface="Times New Roman"/>
              </a:rPr>
              <a:t> </a:t>
            </a:r>
            <a:r>
              <a:rPr sz="3200" dirty="0">
                <a:latin typeface="Times New Roman"/>
                <a:cs typeface="Times New Roman"/>
              </a:rPr>
              <a:t>Surveying.</a:t>
            </a:r>
            <a:endParaRPr sz="3200">
              <a:latin typeface="Times New Roman"/>
              <a:cs typeface="Times New Roman"/>
            </a:endParaRPr>
          </a:p>
        </p:txBody>
      </p:sp>
    </p:spTree>
    <p:extLst>
      <p:ext uri="{BB962C8B-B14F-4D97-AF65-F5344CB8AC3E}">
        <p14:creationId xmlns:p14="http://schemas.microsoft.com/office/powerpoint/2010/main" val="112810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679136" y="660915"/>
            <a:ext cx="1730862" cy="47767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720846" y="478663"/>
            <a:ext cx="1703070" cy="696595"/>
          </a:xfrm>
          <a:prstGeom prst="rect">
            <a:avLst/>
          </a:prstGeom>
        </p:spPr>
        <p:txBody>
          <a:bodyPr vert="horz" wrap="square" lIns="0" tIns="13335" rIns="0" bIns="0" rtlCol="0">
            <a:spAutoFit/>
          </a:bodyPr>
          <a:lstStyle/>
          <a:p>
            <a:pPr marL="12700">
              <a:lnSpc>
                <a:spcPct val="100000"/>
              </a:lnSpc>
              <a:spcBef>
                <a:spcPts val="105"/>
              </a:spcBef>
            </a:pPr>
            <a:r>
              <a:rPr dirty="0"/>
              <a:t>Offsets</a:t>
            </a:r>
          </a:p>
        </p:txBody>
      </p:sp>
      <p:sp>
        <p:nvSpPr>
          <p:cNvPr id="4" name="object 4"/>
          <p:cNvSpPr/>
          <p:nvPr/>
        </p:nvSpPr>
        <p:spPr>
          <a:xfrm>
            <a:off x="457962" y="1143761"/>
            <a:ext cx="8229600" cy="5410200"/>
          </a:xfrm>
          <a:custGeom>
            <a:avLst/>
            <a:gdLst/>
            <a:ahLst/>
            <a:cxnLst/>
            <a:rect l="l" t="t" r="r" b="b"/>
            <a:pathLst>
              <a:path w="8229600" h="5410200">
                <a:moveTo>
                  <a:pt x="0" y="5410200"/>
                </a:moveTo>
                <a:lnTo>
                  <a:pt x="8229600" y="5410200"/>
                </a:lnTo>
                <a:lnTo>
                  <a:pt x="8229600" y="0"/>
                </a:lnTo>
                <a:lnTo>
                  <a:pt x="0" y="0"/>
                </a:lnTo>
                <a:lnTo>
                  <a:pt x="0" y="5410200"/>
                </a:lnTo>
                <a:close/>
              </a:path>
            </a:pathLst>
          </a:custGeom>
          <a:ln w="25908">
            <a:solidFill>
              <a:srgbClr val="000000"/>
            </a:solidFill>
          </a:ln>
        </p:spPr>
        <p:txBody>
          <a:bodyPr wrap="square" lIns="0" tIns="0" rIns="0" bIns="0" rtlCol="0"/>
          <a:lstStyle/>
          <a:p>
            <a:endParaRPr/>
          </a:p>
        </p:txBody>
      </p:sp>
      <p:sp>
        <p:nvSpPr>
          <p:cNvPr id="5" name="object 5"/>
          <p:cNvSpPr txBox="1"/>
          <p:nvPr/>
        </p:nvSpPr>
        <p:spPr>
          <a:xfrm>
            <a:off x="535940" y="1113789"/>
            <a:ext cx="8074659" cy="5196840"/>
          </a:xfrm>
          <a:prstGeom prst="rect">
            <a:avLst/>
          </a:prstGeom>
        </p:spPr>
        <p:txBody>
          <a:bodyPr vert="horz" wrap="square" lIns="0" tIns="61594" rIns="0" bIns="0" rtlCol="0">
            <a:spAutoFit/>
          </a:bodyPr>
          <a:lstStyle/>
          <a:p>
            <a:pPr marL="355600" marR="5080" indent="-342900" algn="just">
              <a:lnSpc>
                <a:spcPct val="90000"/>
              </a:lnSpc>
              <a:spcBef>
                <a:spcPts val="484"/>
              </a:spcBef>
              <a:buFont typeface="Arial"/>
              <a:buChar char="•"/>
              <a:tabLst>
                <a:tab pos="355600" algn="l"/>
              </a:tabLst>
            </a:pPr>
            <a:r>
              <a:rPr sz="3200" dirty="0">
                <a:latin typeface="Times New Roman"/>
                <a:cs typeface="Times New Roman"/>
              </a:rPr>
              <a:t>Lateral measurements </a:t>
            </a:r>
            <a:r>
              <a:rPr sz="3200" spc="-10" dirty="0">
                <a:latin typeface="Times New Roman"/>
                <a:cs typeface="Times New Roman"/>
              </a:rPr>
              <a:t>to </a:t>
            </a:r>
            <a:r>
              <a:rPr sz="3200" dirty="0">
                <a:latin typeface="Times New Roman"/>
                <a:cs typeface="Times New Roman"/>
              </a:rPr>
              <a:t>chain </a:t>
            </a:r>
            <a:r>
              <a:rPr sz="3200" spc="-5" dirty="0">
                <a:latin typeface="Times New Roman"/>
                <a:cs typeface="Times New Roman"/>
              </a:rPr>
              <a:t>lines for  </a:t>
            </a:r>
            <a:r>
              <a:rPr sz="3200" dirty="0">
                <a:latin typeface="Times New Roman"/>
                <a:cs typeface="Times New Roman"/>
              </a:rPr>
              <a:t>locating </a:t>
            </a:r>
            <a:r>
              <a:rPr sz="3200" spc="-5" dirty="0">
                <a:latin typeface="Times New Roman"/>
                <a:cs typeface="Times New Roman"/>
              </a:rPr>
              <a:t>ground </a:t>
            </a:r>
            <a:r>
              <a:rPr sz="3200" dirty="0">
                <a:latin typeface="Times New Roman"/>
                <a:cs typeface="Times New Roman"/>
              </a:rPr>
              <a:t>features are known as </a:t>
            </a:r>
            <a:r>
              <a:rPr sz="3200" spc="-10" dirty="0">
                <a:latin typeface="Times New Roman"/>
                <a:cs typeface="Times New Roman"/>
              </a:rPr>
              <a:t>offsets.  </a:t>
            </a:r>
            <a:r>
              <a:rPr sz="3200" dirty="0">
                <a:latin typeface="Times New Roman"/>
                <a:cs typeface="Times New Roman"/>
              </a:rPr>
              <a:t>For this</a:t>
            </a:r>
            <a:r>
              <a:rPr sz="3200" spc="-20" dirty="0">
                <a:latin typeface="Times New Roman"/>
                <a:cs typeface="Times New Roman"/>
              </a:rPr>
              <a:t> </a:t>
            </a:r>
            <a:r>
              <a:rPr sz="3200" dirty="0" smtClean="0">
                <a:latin typeface="Times New Roman"/>
                <a:cs typeface="Times New Roman"/>
              </a:rPr>
              <a:t>purpose</a:t>
            </a:r>
            <a:r>
              <a:rPr lang="en-US" sz="3200" dirty="0">
                <a:latin typeface="Times New Roman"/>
                <a:cs typeface="Times New Roman"/>
              </a:rPr>
              <a:t> </a:t>
            </a:r>
            <a:r>
              <a:rPr sz="3200" dirty="0" smtClean="0">
                <a:latin typeface="Times New Roman"/>
                <a:cs typeface="Times New Roman"/>
              </a:rPr>
              <a:t>perpendicular </a:t>
            </a:r>
            <a:r>
              <a:rPr sz="3200" dirty="0">
                <a:latin typeface="Times New Roman"/>
                <a:cs typeface="Times New Roman"/>
              </a:rPr>
              <a:t>or </a:t>
            </a:r>
            <a:r>
              <a:rPr sz="3200" spc="-5" dirty="0">
                <a:latin typeface="Times New Roman"/>
                <a:cs typeface="Times New Roman"/>
              </a:rPr>
              <a:t>oblique </a:t>
            </a:r>
            <a:r>
              <a:rPr sz="3200" spc="-10" dirty="0">
                <a:latin typeface="Times New Roman"/>
                <a:cs typeface="Times New Roman"/>
              </a:rPr>
              <a:t>offsets </a:t>
            </a:r>
            <a:r>
              <a:rPr sz="3200" dirty="0">
                <a:latin typeface="Times New Roman"/>
                <a:cs typeface="Times New Roman"/>
              </a:rPr>
              <a:t>may be </a:t>
            </a:r>
            <a:r>
              <a:rPr sz="3200" spc="-5" dirty="0" smtClean="0">
                <a:latin typeface="Times New Roman"/>
                <a:cs typeface="Times New Roman"/>
              </a:rPr>
              <a:t>taken</a:t>
            </a:r>
            <a:r>
              <a:rPr sz="3200" dirty="0" smtClean="0">
                <a:latin typeface="Times New Roman"/>
                <a:cs typeface="Times New Roman"/>
              </a:rPr>
              <a:t>. If </a:t>
            </a:r>
            <a:r>
              <a:rPr sz="3200" spc="-5" dirty="0">
                <a:latin typeface="Times New Roman"/>
                <a:cs typeface="Times New Roman"/>
              </a:rPr>
              <a:t>the object to </a:t>
            </a:r>
            <a:r>
              <a:rPr sz="3200" dirty="0">
                <a:latin typeface="Times New Roman"/>
                <a:cs typeface="Times New Roman"/>
              </a:rPr>
              <a:t>be </a:t>
            </a:r>
            <a:r>
              <a:rPr sz="3200" spc="-5" dirty="0">
                <a:latin typeface="Times New Roman"/>
                <a:cs typeface="Times New Roman"/>
              </a:rPr>
              <a:t>located (say road) is </a:t>
            </a:r>
            <a:r>
              <a:rPr sz="3200" dirty="0">
                <a:latin typeface="Times New Roman"/>
                <a:cs typeface="Times New Roman"/>
              </a:rPr>
              <a:t>curved  more number of </a:t>
            </a:r>
            <a:r>
              <a:rPr sz="3200" spc="-10" dirty="0">
                <a:latin typeface="Times New Roman"/>
                <a:cs typeface="Times New Roman"/>
              </a:rPr>
              <a:t>offsets </a:t>
            </a:r>
            <a:r>
              <a:rPr sz="3200" dirty="0">
                <a:latin typeface="Times New Roman"/>
                <a:cs typeface="Times New Roman"/>
              </a:rPr>
              <a:t>should be taken. </a:t>
            </a:r>
            <a:r>
              <a:rPr sz="3200" spc="-5" dirty="0">
                <a:latin typeface="Times New Roman"/>
                <a:cs typeface="Times New Roman"/>
              </a:rPr>
              <a:t>For  </a:t>
            </a:r>
            <a:r>
              <a:rPr sz="3200" dirty="0">
                <a:latin typeface="Times New Roman"/>
                <a:cs typeface="Times New Roman"/>
              </a:rPr>
              <a:t>measuring </a:t>
            </a:r>
            <a:r>
              <a:rPr sz="3200" spc="-10" dirty="0">
                <a:latin typeface="Times New Roman"/>
                <a:cs typeface="Times New Roman"/>
              </a:rPr>
              <a:t>offsets </a:t>
            </a:r>
            <a:r>
              <a:rPr sz="3200" dirty="0">
                <a:latin typeface="Times New Roman"/>
                <a:cs typeface="Times New Roman"/>
              </a:rPr>
              <a:t>tapes are commonly</a:t>
            </a:r>
            <a:r>
              <a:rPr sz="3200" spc="-75" dirty="0">
                <a:latin typeface="Times New Roman"/>
                <a:cs typeface="Times New Roman"/>
              </a:rPr>
              <a:t> </a:t>
            </a:r>
            <a:r>
              <a:rPr sz="3200" dirty="0">
                <a:latin typeface="Times New Roman"/>
                <a:cs typeface="Times New Roman"/>
              </a:rPr>
              <a:t>used.</a:t>
            </a:r>
          </a:p>
          <a:p>
            <a:pPr marL="355600" marR="5080" indent="-342900" algn="just">
              <a:lnSpc>
                <a:spcPct val="90000"/>
              </a:lnSpc>
              <a:spcBef>
                <a:spcPts val="765"/>
              </a:spcBef>
              <a:buFont typeface="Arial"/>
              <a:buChar char="•"/>
              <a:tabLst>
                <a:tab pos="355600" algn="l"/>
              </a:tabLst>
            </a:pPr>
            <a:r>
              <a:rPr sz="3200" spc="-10" dirty="0">
                <a:latin typeface="Times New Roman"/>
                <a:cs typeface="Times New Roman"/>
              </a:rPr>
              <a:t>Offset </a:t>
            </a:r>
            <a:r>
              <a:rPr sz="3200" spc="-5" dirty="0">
                <a:latin typeface="Times New Roman"/>
                <a:cs typeface="Times New Roman"/>
              </a:rPr>
              <a:t>which </a:t>
            </a:r>
            <a:r>
              <a:rPr sz="3200" dirty="0">
                <a:latin typeface="Times New Roman"/>
                <a:cs typeface="Times New Roman"/>
              </a:rPr>
              <a:t>can be </a:t>
            </a:r>
            <a:r>
              <a:rPr sz="3200" spc="-5" dirty="0">
                <a:latin typeface="Times New Roman"/>
                <a:cs typeface="Times New Roman"/>
              </a:rPr>
              <a:t>judged </a:t>
            </a:r>
            <a:r>
              <a:rPr sz="3200" dirty="0">
                <a:latin typeface="Times New Roman"/>
                <a:cs typeface="Times New Roman"/>
              </a:rPr>
              <a:t>by </a:t>
            </a:r>
            <a:r>
              <a:rPr sz="3200" spc="-5" dirty="0">
                <a:latin typeface="Times New Roman"/>
                <a:cs typeface="Times New Roman"/>
              </a:rPr>
              <a:t>naked </a:t>
            </a:r>
            <a:r>
              <a:rPr sz="3200" dirty="0">
                <a:latin typeface="Times New Roman"/>
                <a:cs typeface="Times New Roman"/>
              </a:rPr>
              <a:t>eye </a:t>
            </a:r>
            <a:r>
              <a:rPr sz="3200" spc="5" dirty="0">
                <a:latin typeface="Times New Roman"/>
                <a:cs typeface="Times New Roman"/>
              </a:rPr>
              <a:t>or  </a:t>
            </a:r>
            <a:r>
              <a:rPr sz="3200" spc="-10" dirty="0">
                <a:latin typeface="Times New Roman"/>
                <a:cs typeface="Times New Roman"/>
              </a:rPr>
              <a:t>offset </a:t>
            </a:r>
            <a:r>
              <a:rPr sz="3200" spc="-5" dirty="0">
                <a:latin typeface="Times New Roman"/>
                <a:cs typeface="Times New Roman"/>
              </a:rPr>
              <a:t>less </a:t>
            </a:r>
            <a:r>
              <a:rPr sz="3200" dirty="0">
                <a:latin typeface="Times New Roman"/>
                <a:cs typeface="Times New Roman"/>
              </a:rPr>
              <a:t>than 15m </a:t>
            </a:r>
            <a:r>
              <a:rPr sz="3200" spc="-5" dirty="0">
                <a:latin typeface="Times New Roman"/>
                <a:cs typeface="Times New Roman"/>
              </a:rPr>
              <a:t>is called short </a:t>
            </a:r>
            <a:r>
              <a:rPr sz="3200" spc="-10" dirty="0">
                <a:latin typeface="Times New Roman"/>
                <a:cs typeface="Times New Roman"/>
              </a:rPr>
              <a:t>offset </a:t>
            </a:r>
            <a:r>
              <a:rPr sz="3200" dirty="0">
                <a:latin typeface="Times New Roman"/>
                <a:cs typeface="Times New Roman"/>
              </a:rPr>
              <a:t>and  </a:t>
            </a:r>
            <a:r>
              <a:rPr sz="3200" spc="-10" dirty="0">
                <a:latin typeface="Times New Roman"/>
                <a:cs typeface="Times New Roman"/>
              </a:rPr>
              <a:t>offset </a:t>
            </a:r>
            <a:r>
              <a:rPr sz="3200" dirty="0">
                <a:latin typeface="Times New Roman"/>
                <a:cs typeface="Times New Roman"/>
              </a:rPr>
              <a:t>greater than </a:t>
            </a:r>
            <a:r>
              <a:rPr sz="3200" spc="5" dirty="0">
                <a:latin typeface="Times New Roman"/>
                <a:cs typeface="Times New Roman"/>
              </a:rPr>
              <a:t>15m </a:t>
            </a:r>
            <a:r>
              <a:rPr sz="3200" spc="-5" dirty="0">
                <a:latin typeface="Times New Roman"/>
                <a:cs typeface="Times New Roman"/>
              </a:rPr>
              <a:t>is </a:t>
            </a:r>
            <a:r>
              <a:rPr sz="3200" dirty="0">
                <a:latin typeface="Times New Roman"/>
                <a:cs typeface="Times New Roman"/>
              </a:rPr>
              <a:t>called long</a:t>
            </a:r>
            <a:r>
              <a:rPr sz="3200" spc="-80" dirty="0">
                <a:latin typeface="Times New Roman"/>
                <a:cs typeface="Times New Roman"/>
              </a:rPr>
              <a:t> </a:t>
            </a:r>
            <a:r>
              <a:rPr sz="3200" spc="-10" dirty="0">
                <a:latin typeface="Times New Roman"/>
                <a:cs typeface="Times New Roman"/>
              </a:rPr>
              <a:t>offset.</a:t>
            </a:r>
            <a:endParaRPr sz="3200" dirty="0">
              <a:latin typeface="Times New Roman"/>
              <a:cs typeface="Times New Roman"/>
            </a:endParaRPr>
          </a:p>
          <a:p>
            <a:pPr marL="355600" indent="-342900" algn="just">
              <a:lnSpc>
                <a:spcPct val="100000"/>
              </a:lnSpc>
              <a:spcBef>
                <a:spcPts val="385"/>
              </a:spcBef>
              <a:buFont typeface="Arial"/>
              <a:buChar char="•"/>
              <a:tabLst>
                <a:tab pos="355600" algn="l"/>
              </a:tabLst>
            </a:pPr>
            <a:r>
              <a:rPr sz="3200" dirty="0">
                <a:latin typeface="Times New Roman"/>
                <a:cs typeface="Times New Roman"/>
              </a:rPr>
              <a:t>Most commonly short </a:t>
            </a:r>
            <a:r>
              <a:rPr sz="3200" spc="-10" dirty="0">
                <a:latin typeface="Times New Roman"/>
                <a:cs typeface="Times New Roman"/>
              </a:rPr>
              <a:t>offsets </a:t>
            </a:r>
            <a:r>
              <a:rPr sz="3200" dirty="0">
                <a:latin typeface="Times New Roman"/>
                <a:cs typeface="Times New Roman"/>
              </a:rPr>
              <a:t>are</a:t>
            </a:r>
            <a:r>
              <a:rPr sz="3200" spc="-55" dirty="0">
                <a:latin typeface="Times New Roman"/>
                <a:cs typeface="Times New Roman"/>
              </a:rPr>
              <a:t> </a:t>
            </a:r>
            <a:r>
              <a:rPr sz="3200" dirty="0">
                <a:latin typeface="Times New Roman"/>
                <a:cs typeface="Times New Roman"/>
              </a:rPr>
              <a:t>perferred.</a:t>
            </a:r>
          </a:p>
        </p:txBody>
      </p:sp>
    </p:spTree>
    <p:extLst>
      <p:ext uri="{BB962C8B-B14F-4D97-AF65-F5344CB8AC3E}">
        <p14:creationId xmlns:p14="http://schemas.microsoft.com/office/powerpoint/2010/main" val="8114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66165" y="382720"/>
            <a:ext cx="1556804" cy="43532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797046" y="210058"/>
            <a:ext cx="1548130" cy="635000"/>
          </a:xfrm>
          <a:prstGeom prst="rect">
            <a:avLst/>
          </a:prstGeom>
        </p:spPr>
        <p:txBody>
          <a:bodyPr vert="horz" wrap="square" lIns="0" tIns="12065" rIns="0" bIns="0" rtlCol="0">
            <a:spAutoFit/>
          </a:bodyPr>
          <a:lstStyle/>
          <a:p>
            <a:pPr marL="12700">
              <a:lnSpc>
                <a:spcPct val="100000"/>
              </a:lnSpc>
              <a:spcBef>
                <a:spcPts val="95"/>
              </a:spcBef>
            </a:pPr>
            <a:r>
              <a:rPr sz="4000" spc="-5" dirty="0"/>
              <a:t>Offsets</a:t>
            </a:r>
            <a:endParaRPr sz="4000"/>
          </a:p>
        </p:txBody>
      </p:sp>
      <p:sp>
        <p:nvSpPr>
          <p:cNvPr id="4" name="object 4"/>
          <p:cNvSpPr/>
          <p:nvPr/>
        </p:nvSpPr>
        <p:spPr>
          <a:xfrm>
            <a:off x="457962" y="991361"/>
            <a:ext cx="8229600" cy="5867400"/>
          </a:xfrm>
          <a:custGeom>
            <a:avLst/>
            <a:gdLst/>
            <a:ahLst/>
            <a:cxnLst/>
            <a:rect l="l" t="t" r="r" b="b"/>
            <a:pathLst>
              <a:path w="8229600" h="5867400">
                <a:moveTo>
                  <a:pt x="0" y="5867400"/>
                </a:moveTo>
                <a:lnTo>
                  <a:pt x="8229600" y="5867400"/>
                </a:lnTo>
                <a:lnTo>
                  <a:pt x="8229600" y="0"/>
                </a:lnTo>
                <a:lnTo>
                  <a:pt x="0" y="0"/>
                </a:lnTo>
                <a:lnTo>
                  <a:pt x="0" y="5867400"/>
                </a:lnTo>
                <a:close/>
              </a:path>
            </a:pathLst>
          </a:custGeom>
          <a:ln w="25908">
            <a:solidFill>
              <a:srgbClr val="000000"/>
            </a:solidFill>
          </a:ln>
        </p:spPr>
        <p:txBody>
          <a:bodyPr wrap="square" lIns="0" tIns="0" rIns="0" bIns="0" rtlCol="0"/>
          <a:lstStyle/>
          <a:p>
            <a:endParaRPr/>
          </a:p>
        </p:txBody>
      </p:sp>
      <p:sp>
        <p:nvSpPr>
          <p:cNvPr id="5" name="object 5"/>
          <p:cNvSpPr txBox="1"/>
          <p:nvPr/>
        </p:nvSpPr>
        <p:spPr>
          <a:xfrm>
            <a:off x="535940" y="918717"/>
            <a:ext cx="8071484" cy="2964273"/>
          </a:xfrm>
          <a:prstGeom prst="rect">
            <a:avLst/>
          </a:prstGeom>
        </p:spPr>
        <p:txBody>
          <a:bodyPr vert="horz" wrap="square" lIns="0" tIns="100965" rIns="0" bIns="0" rtlCol="0">
            <a:spAutoFit/>
          </a:bodyPr>
          <a:lstStyle/>
          <a:p>
            <a:pPr marL="355600" marR="6985" indent="-342900" algn="just">
              <a:lnSpc>
                <a:spcPts val="2880"/>
              </a:lnSpc>
              <a:spcBef>
                <a:spcPts val="795"/>
              </a:spcBef>
              <a:buFont typeface="Arial"/>
              <a:buChar char="•"/>
              <a:tabLst>
                <a:tab pos="355600" algn="l"/>
              </a:tabLst>
            </a:pPr>
            <a:r>
              <a:rPr sz="3000" spc="-10" dirty="0">
                <a:latin typeface="Times New Roman"/>
                <a:cs typeface="Times New Roman"/>
              </a:rPr>
              <a:t>Offset </a:t>
            </a:r>
            <a:r>
              <a:rPr sz="3000" dirty="0">
                <a:latin typeface="Times New Roman"/>
                <a:cs typeface="Times New Roman"/>
              </a:rPr>
              <a:t>may also be </a:t>
            </a:r>
            <a:r>
              <a:rPr sz="3000" spc="-5" dirty="0">
                <a:latin typeface="Times New Roman"/>
                <a:cs typeface="Times New Roman"/>
              </a:rPr>
              <a:t>classified as </a:t>
            </a:r>
            <a:r>
              <a:rPr sz="3000" dirty="0">
                <a:latin typeface="Times New Roman"/>
                <a:cs typeface="Times New Roman"/>
              </a:rPr>
              <a:t>Perpendicular  </a:t>
            </a:r>
            <a:r>
              <a:rPr sz="3000" spc="-10" dirty="0">
                <a:latin typeface="Times New Roman"/>
                <a:cs typeface="Times New Roman"/>
              </a:rPr>
              <a:t>Offsets </a:t>
            </a:r>
            <a:r>
              <a:rPr sz="3000" dirty="0">
                <a:latin typeface="Times New Roman"/>
                <a:cs typeface="Times New Roman"/>
              </a:rPr>
              <a:t>and </a:t>
            </a:r>
            <a:r>
              <a:rPr sz="3000" spc="-5" dirty="0">
                <a:latin typeface="Times New Roman"/>
                <a:cs typeface="Times New Roman"/>
              </a:rPr>
              <a:t>oblique</a:t>
            </a:r>
            <a:r>
              <a:rPr sz="3000" spc="20" dirty="0">
                <a:latin typeface="Times New Roman"/>
                <a:cs typeface="Times New Roman"/>
              </a:rPr>
              <a:t> </a:t>
            </a:r>
            <a:r>
              <a:rPr sz="3000" spc="-15" dirty="0">
                <a:latin typeface="Times New Roman"/>
                <a:cs typeface="Times New Roman"/>
              </a:rPr>
              <a:t>offset.</a:t>
            </a:r>
            <a:endParaRPr sz="3000" dirty="0">
              <a:latin typeface="Times New Roman"/>
              <a:cs typeface="Times New Roman"/>
            </a:endParaRPr>
          </a:p>
          <a:p>
            <a:pPr marL="12700" algn="just">
              <a:lnSpc>
                <a:spcPct val="100000"/>
              </a:lnSpc>
              <a:spcBef>
                <a:spcPts val="25"/>
              </a:spcBef>
            </a:pPr>
            <a:r>
              <a:rPr sz="3000" b="1" spc="-5" dirty="0">
                <a:latin typeface="Times New Roman"/>
                <a:cs typeface="Times New Roman"/>
              </a:rPr>
              <a:t>Perpendicular</a:t>
            </a:r>
            <a:r>
              <a:rPr sz="3000" b="1" spc="-35" dirty="0">
                <a:latin typeface="Times New Roman"/>
                <a:cs typeface="Times New Roman"/>
              </a:rPr>
              <a:t> </a:t>
            </a:r>
            <a:r>
              <a:rPr sz="3000" b="1" spc="-5" dirty="0">
                <a:latin typeface="Times New Roman"/>
                <a:cs typeface="Times New Roman"/>
              </a:rPr>
              <a:t>Offsets</a:t>
            </a:r>
            <a:endParaRPr sz="3000" dirty="0">
              <a:latin typeface="Times New Roman"/>
              <a:cs typeface="Times New Roman"/>
            </a:endParaRPr>
          </a:p>
          <a:p>
            <a:pPr marL="355600" marR="5080" indent="-342900" algn="just">
              <a:lnSpc>
                <a:spcPct val="80000"/>
              </a:lnSpc>
              <a:spcBef>
                <a:spcPts val="720"/>
              </a:spcBef>
              <a:buFont typeface="Arial"/>
              <a:buChar char="•"/>
              <a:tabLst>
                <a:tab pos="355600" algn="l"/>
              </a:tabLst>
            </a:pPr>
            <a:r>
              <a:rPr sz="3000" dirty="0">
                <a:latin typeface="Times New Roman"/>
                <a:cs typeface="Times New Roman"/>
              </a:rPr>
              <a:t>The </a:t>
            </a:r>
            <a:r>
              <a:rPr sz="3000" spc="-10" dirty="0">
                <a:latin typeface="Times New Roman"/>
                <a:cs typeface="Times New Roman"/>
              </a:rPr>
              <a:t>offsets </a:t>
            </a:r>
            <a:r>
              <a:rPr sz="3000" dirty="0">
                <a:latin typeface="Times New Roman"/>
                <a:cs typeface="Times New Roman"/>
              </a:rPr>
              <a:t>which are taken perpendicular </a:t>
            </a:r>
            <a:r>
              <a:rPr sz="3000" spc="-5" dirty="0">
                <a:latin typeface="Times New Roman"/>
                <a:cs typeface="Times New Roman"/>
              </a:rPr>
              <a:t>to </a:t>
            </a:r>
            <a:r>
              <a:rPr sz="3000" dirty="0">
                <a:latin typeface="Times New Roman"/>
                <a:cs typeface="Times New Roman"/>
              </a:rPr>
              <a:t>the  chain </a:t>
            </a:r>
            <a:r>
              <a:rPr sz="3000" spc="-5" dirty="0">
                <a:latin typeface="Times New Roman"/>
                <a:cs typeface="Times New Roman"/>
              </a:rPr>
              <a:t>line </a:t>
            </a:r>
            <a:r>
              <a:rPr sz="3000" dirty="0">
                <a:latin typeface="Times New Roman"/>
                <a:cs typeface="Times New Roman"/>
              </a:rPr>
              <a:t>are termed </a:t>
            </a:r>
            <a:r>
              <a:rPr sz="3000" spc="-5" dirty="0">
                <a:latin typeface="Times New Roman"/>
                <a:cs typeface="Times New Roman"/>
              </a:rPr>
              <a:t>as </a:t>
            </a:r>
            <a:r>
              <a:rPr sz="3000" dirty="0">
                <a:latin typeface="Times New Roman"/>
                <a:cs typeface="Times New Roman"/>
              </a:rPr>
              <a:t>perpendicular </a:t>
            </a:r>
            <a:r>
              <a:rPr sz="3000" spc="-10" dirty="0">
                <a:latin typeface="Times New Roman"/>
                <a:cs typeface="Times New Roman"/>
              </a:rPr>
              <a:t>offsets.  </a:t>
            </a:r>
            <a:r>
              <a:rPr sz="3000" dirty="0">
                <a:latin typeface="Times New Roman"/>
                <a:cs typeface="Times New Roman"/>
              </a:rPr>
              <a:t>These </a:t>
            </a:r>
            <a:r>
              <a:rPr sz="3000" spc="-15" dirty="0">
                <a:latin typeface="Times New Roman"/>
                <a:cs typeface="Times New Roman"/>
              </a:rPr>
              <a:t>offsets </a:t>
            </a:r>
            <a:r>
              <a:rPr sz="3000" dirty="0">
                <a:latin typeface="Times New Roman"/>
                <a:cs typeface="Times New Roman"/>
              </a:rPr>
              <a:t>are</a:t>
            </a:r>
            <a:r>
              <a:rPr sz="3000" spc="40" dirty="0">
                <a:latin typeface="Times New Roman"/>
                <a:cs typeface="Times New Roman"/>
              </a:rPr>
              <a:t> </a:t>
            </a:r>
            <a:r>
              <a:rPr sz="3000" dirty="0">
                <a:latin typeface="Times New Roman"/>
                <a:cs typeface="Times New Roman"/>
              </a:rPr>
              <a:t>taken</a:t>
            </a:r>
          </a:p>
          <a:p>
            <a:pPr marL="355600" marR="5080" indent="-342900" algn="just">
              <a:lnSpc>
                <a:spcPct val="80000"/>
              </a:lnSpc>
              <a:spcBef>
                <a:spcPts val="720"/>
              </a:spcBef>
              <a:buFont typeface="Arial"/>
              <a:buChar char="•"/>
              <a:tabLst>
                <a:tab pos="355600" algn="l"/>
              </a:tabLst>
            </a:pPr>
            <a:endParaRPr sz="3000" dirty="0">
              <a:latin typeface="Times New Roman"/>
              <a:cs typeface="Times New Roman"/>
            </a:endParaRPr>
          </a:p>
        </p:txBody>
      </p:sp>
    </p:spTree>
    <p:extLst>
      <p:ext uri="{BB962C8B-B14F-4D97-AF65-F5344CB8AC3E}">
        <p14:creationId xmlns:p14="http://schemas.microsoft.com/office/powerpoint/2010/main" val="157838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362200" y="544794"/>
            <a:ext cx="4769485" cy="635000"/>
          </a:xfrm>
          <a:prstGeom prst="rect">
            <a:avLst/>
          </a:prstGeom>
        </p:spPr>
        <p:txBody>
          <a:bodyPr vert="horz" wrap="square" lIns="0" tIns="12065" rIns="0" bIns="0" rtlCol="0">
            <a:spAutoFit/>
          </a:bodyPr>
          <a:lstStyle/>
          <a:p>
            <a:pPr marL="12700">
              <a:lnSpc>
                <a:spcPct val="100000"/>
              </a:lnSpc>
              <a:spcBef>
                <a:spcPts val="95"/>
              </a:spcBef>
            </a:pPr>
            <a:r>
              <a:rPr sz="4000" spc="-5" dirty="0"/>
              <a:t>Perpendicular</a:t>
            </a:r>
            <a:r>
              <a:rPr sz="4000" spc="-95" dirty="0"/>
              <a:t> </a:t>
            </a:r>
            <a:r>
              <a:rPr sz="4000" spc="-5" dirty="0"/>
              <a:t>Offsets</a:t>
            </a:r>
            <a:endParaRPr sz="4000" dirty="0"/>
          </a:p>
        </p:txBody>
      </p:sp>
      <p:sp>
        <p:nvSpPr>
          <p:cNvPr id="4" name="object 4"/>
          <p:cNvSpPr/>
          <p:nvPr/>
        </p:nvSpPr>
        <p:spPr>
          <a:xfrm>
            <a:off x="1109417" y="2117563"/>
            <a:ext cx="5250234" cy="420246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295400" y="1981200"/>
            <a:ext cx="5181600" cy="4114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1974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1037</Words>
  <Application>Microsoft Office PowerPoint</Application>
  <PresentationFormat>On-screen Show (4:3)</PresentationFormat>
  <Paragraphs>107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PowerPoint Presentation</vt:lpstr>
      <vt:lpstr>Principles of Chain Surveying</vt:lpstr>
      <vt:lpstr>Principles of Chain Surveying</vt:lpstr>
      <vt:lpstr>Principles of Chain Surveying</vt:lpstr>
      <vt:lpstr>Well conditioned triangle, ill  conditioned triangle and ideal  triangle.</vt:lpstr>
      <vt:lpstr>Operation in Chain Surveying</vt:lpstr>
      <vt:lpstr>Offsets</vt:lpstr>
      <vt:lpstr>Offsets</vt:lpstr>
      <vt:lpstr>Perpendicular Offsets</vt:lpstr>
      <vt:lpstr>Offsets</vt:lpstr>
      <vt:lpstr>Oblique Offset</vt:lpstr>
      <vt:lpstr>Offsets</vt:lpstr>
      <vt:lpstr>DEFINITIONS </vt:lpstr>
      <vt:lpstr>PowerPoint Presentation</vt:lpstr>
      <vt:lpstr>PowerPoint Presentation</vt:lpstr>
      <vt:lpstr>Procedure of field work</vt:lpstr>
      <vt:lpstr>1. Reconnaissance survey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CRP</dc:creator>
  <cp:lastModifiedBy>Usman Ismail</cp:lastModifiedBy>
  <cp:revision>14</cp:revision>
  <dcterms:created xsi:type="dcterms:W3CDTF">2020-03-03T08:15:15Z</dcterms:created>
  <dcterms:modified xsi:type="dcterms:W3CDTF">2020-05-05T08:51:52Z</dcterms:modified>
</cp:coreProperties>
</file>